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324" r:id="rId4"/>
    <p:sldId id="265" r:id="rId5"/>
    <p:sldId id="258" r:id="rId6"/>
    <p:sldId id="332" r:id="rId7"/>
    <p:sldId id="259" r:id="rId8"/>
    <p:sldId id="326" r:id="rId9"/>
    <p:sldId id="260" r:id="rId10"/>
    <p:sldId id="261" r:id="rId11"/>
    <p:sldId id="368" r:id="rId12"/>
    <p:sldId id="367" r:id="rId13"/>
    <p:sldId id="369" r:id="rId14"/>
    <p:sldId id="370" r:id="rId15"/>
    <p:sldId id="262" r:id="rId16"/>
    <p:sldId id="327" r:id="rId17"/>
    <p:sldId id="263" r:id="rId18"/>
    <p:sldId id="331" r:id="rId19"/>
    <p:sldId id="264" r:id="rId20"/>
    <p:sldId id="364" r:id="rId21"/>
    <p:sldId id="281" r:id="rId22"/>
    <p:sldId id="282" r:id="rId23"/>
    <p:sldId id="360" r:id="rId24"/>
    <p:sldId id="361" r:id="rId25"/>
    <p:sldId id="268" r:id="rId26"/>
    <p:sldId id="272" r:id="rId27"/>
    <p:sldId id="362" r:id="rId28"/>
    <p:sldId id="334" r:id="rId29"/>
    <p:sldId id="371" r:id="rId30"/>
    <p:sldId id="363" r:id="rId31"/>
    <p:sldId id="330" r:id="rId32"/>
    <p:sldId id="372" r:id="rId33"/>
    <p:sldId id="333" r:id="rId34"/>
    <p:sldId id="335" r:id="rId35"/>
    <p:sldId id="336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6" r:id="rId44"/>
    <p:sldId id="347" r:id="rId45"/>
    <p:sldId id="348" r:id="rId46"/>
    <p:sldId id="349" r:id="rId47"/>
    <p:sldId id="350" r:id="rId48"/>
    <p:sldId id="358" r:id="rId49"/>
    <p:sldId id="373" r:id="rId50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B0027C-EE84-4894-BC6F-5E1E0BBA01D1}" type="datetimeFigureOut">
              <a:rPr lang="hr-HR"/>
              <a:pPr>
                <a:defRPr/>
              </a:pPr>
              <a:t>27.5.2014.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497FB1-EA22-4174-ADE1-25BA1D8A416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5325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67D2F8-2057-4064-916D-59FE72BC6717}" type="slidenum">
              <a:rPr lang="hr-HR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hr-H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  <p:sp>
        <p:nvSpPr>
          <p:cNvPr id="54276" name="Rezervirano mjesto podnožja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pitchFamily="34" charset="0"/>
                <a:cs typeface="Arial" pitchFamily="34" charset="0"/>
              </a:rPr>
              <a:t>Izradila Melita Krstić, prof.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1B8BF-2D8F-4227-8171-44A1BEE8768C}" type="datetime1">
              <a:rPr lang="hr-HR" smtClean="0"/>
              <a:t>27.5.2014.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18EB5-4E21-4080-BC52-64D1C5518B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B0F3-9780-464D-853F-102BE5380F87}" type="datetime1">
              <a:rPr lang="hr-HR" smtClean="0"/>
              <a:t>27.5.2014.</a:t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A7DD1-2F75-4C2D-804C-AF5A1755123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4213-FFB9-4AE6-B8C4-026171CED185}" type="datetime1">
              <a:rPr lang="hr-HR" smtClean="0"/>
              <a:t>27.5.2014.</a:t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7DA22-D358-4140-8191-E77E7356DE0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5A12-1BE3-4849-BE98-354EA1583333}" type="datetime1">
              <a:rPr lang="hr-HR" smtClean="0"/>
              <a:t>27.5.2014.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9D8C-6B2E-43D9-95FE-04E7D8E6CE0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7BC3B-5DFE-49E0-B208-A5FF11F57BB8}" type="datetime1">
              <a:rPr lang="hr-HR" smtClean="0"/>
              <a:t>27.5.2014.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5A13F-2314-4EF2-BE9A-282ED946D06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428CD-F8D3-4DA9-AC11-371256238628}" type="datetime1">
              <a:rPr lang="hr-HR" smtClean="0"/>
              <a:t>27.5.2014.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DF60-46DB-4005-970D-2DDAA1187FD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FEAC2-8F33-453D-A15F-3567CE8542BD}" type="datetime1">
              <a:rPr lang="hr-HR" smtClean="0"/>
              <a:t>27.5.2014.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C9ED-F115-465E-A15F-3CB4F6DEDF0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3B1-4672-4FCF-A371-DA01D3A27E6F}" type="datetime1">
              <a:rPr lang="hr-HR" smtClean="0"/>
              <a:t>27.5.2014.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242A-BBE7-4E22-85B3-9C0C3408FB0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7E94F-A31F-4AAD-BF9C-4426D99460FC}" type="datetime1">
              <a:rPr lang="hr-HR" smtClean="0"/>
              <a:t>27.5.2014.</a:t>
            </a:fld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45CEF-0C09-471F-B200-63EA436150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9C44E-79A8-4E72-A940-93CD289F4257}" type="datetime1">
              <a:rPr lang="hr-HR" smtClean="0"/>
              <a:t>27.5.2014.</a:t>
            </a:fld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C377-C650-494F-B0F3-7C677BC9033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06A3-9D33-4AFF-A14B-3DFD317C2494}" type="datetime1">
              <a:rPr lang="hr-HR" smtClean="0"/>
              <a:t>27.5.2014.</a:t>
            </a:fld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C1D4-A059-405F-8E69-CDAE3227FDE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B7582B-389C-44E7-B6D1-5B625FF4AE74}" type="datetime1">
              <a:rPr lang="hr-HR" smtClean="0"/>
              <a:t>27.5.2014.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5E7EAB-BD54-417B-9D98-4A3B6B80B97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ctrTitle"/>
          </p:nvPr>
        </p:nvSpPr>
        <p:spPr>
          <a:xfrm>
            <a:off x="539750" y="765175"/>
            <a:ext cx="8059738" cy="1470025"/>
          </a:xfrm>
        </p:spPr>
        <p:txBody>
          <a:bodyPr/>
          <a:lstStyle/>
          <a:p>
            <a:pPr eaLnBrk="1" hangingPunct="1"/>
            <a:r>
              <a:rPr lang="hr-HR" b="1" smtClean="0"/>
              <a:t>Upisi u srednje škole </a:t>
            </a:r>
            <a:br>
              <a:rPr lang="hr-HR" b="1" smtClean="0"/>
            </a:br>
            <a:r>
              <a:rPr lang="hr-HR" b="1" smtClean="0"/>
              <a:t>za šk. god. 2014./2015.</a:t>
            </a:r>
          </a:p>
        </p:txBody>
      </p:sp>
      <p:sp>
        <p:nvSpPr>
          <p:cNvPr id="2051" name="Podnaslov 2"/>
          <p:cNvSpPr>
            <a:spLocks noGrp="1"/>
          </p:cNvSpPr>
          <p:nvPr>
            <p:ph type="subTitle" idx="1"/>
          </p:nvPr>
        </p:nvSpPr>
        <p:spPr>
          <a:xfrm>
            <a:off x="5364163" y="3886200"/>
            <a:ext cx="3240087" cy="1752600"/>
          </a:xfrm>
        </p:spPr>
        <p:txBody>
          <a:bodyPr/>
          <a:lstStyle/>
          <a:p>
            <a:pPr eaLnBrk="1" hangingPunct="1"/>
            <a:endParaRPr lang="hr-HR" b="1" smtClean="0">
              <a:solidFill>
                <a:schemeClr val="tx1"/>
              </a:solidFill>
            </a:endParaRPr>
          </a:p>
        </p:txBody>
      </p:sp>
      <p:pic>
        <p:nvPicPr>
          <p:cNvPr id="2052" name="Slika 4" descr="mouse-clic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276475"/>
            <a:ext cx="3959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hr-HR" b="1" smtClean="0"/>
              <a:t>Učenici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950" y="1196975"/>
            <a:ext cx="8785225" cy="547211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dirty="0" smtClean="0"/>
              <a:t>učenici u OŠ dobivaju elektronički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r-HR" sz="3300" b="1" dirty="0" smtClean="0"/>
              <a:t>    identitet  (korisničko ime i lozinku)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r-HR" sz="3300" b="1" dirty="0" smtClean="0"/>
              <a:t>   – već ste dobili od </a:t>
            </a:r>
            <a:r>
              <a:rPr lang="hr-HR" sz="3300" b="1" dirty="0" err="1" smtClean="0"/>
              <a:t>prof</a:t>
            </a:r>
            <a:r>
              <a:rPr lang="hr-HR" sz="3300" b="1" dirty="0" smtClean="0"/>
              <a:t>. </a:t>
            </a:r>
            <a:r>
              <a:rPr lang="hr-HR" sz="3300" b="1" dirty="0" err="1" smtClean="0"/>
              <a:t>Gregić</a:t>
            </a:r>
            <a:endParaRPr lang="hr-HR" sz="3300" b="1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u="sng" dirty="0" smtClean="0">
                <a:solidFill>
                  <a:srgbClr val="FF0000"/>
                </a:solidFill>
              </a:rPr>
              <a:t>Od 26.5.2104. </a:t>
            </a:r>
            <a:r>
              <a:rPr lang="hr-HR" sz="3300" b="1" dirty="0" smtClean="0"/>
              <a:t>počinju prijave u sustav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dirty="0" smtClean="0"/>
              <a:t>U sustav unijeti korisničko ime i lozinku i broj mobitela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dirty="0" smtClean="0"/>
              <a:t>SMS-om dobivaju PIN 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dirty="0" smtClean="0"/>
              <a:t>Tko nema mobitel (niti roditelji) poslužit će službeni mobitel škole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dirty="0" smtClean="0"/>
              <a:t>Negdje si upisati da ne izgubiš – sve troje (korisničko ime, lozinka i pin) potrebno svaki puta za prijavu i pregled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223B-CDB0-4FBE-A871-B07A74525A68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pic>
        <p:nvPicPr>
          <p:cNvPr id="11270" name="Slika 7" descr="teen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60350"/>
            <a:ext cx="3240088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16200000">
            <a:off x="-1489075" y="2794001"/>
            <a:ext cx="4835525" cy="4889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Elektronički identitet</a:t>
            </a:r>
          </a:p>
        </p:txBody>
      </p:sp>
      <p:pic>
        <p:nvPicPr>
          <p:cNvPr id="12291" name="Rezervirano mjesto sadržaja 3" descr="elelktornički identit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785" t="13361" r="32996" b="8681"/>
          <a:stretch>
            <a:fillRect/>
          </a:stretch>
        </p:blipFill>
        <p:spPr>
          <a:xfrm>
            <a:off x="1908175" y="260350"/>
            <a:ext cx="4608513" cy="6272213"/>
          </a:xfrm>
        </p:spPr>
      </p:pic>
      <p:sp>
        <p:nvSpPr>
          <p:cNvPr id="5" name="Pravokutni oblačić 4"/>
          <p:cNvSpPr/>
          <p:nvPr/>
        </p:nvSpPr>
        <p:spPr>
          <a:xfrm>
            <a:off x="6588125" y="549275"/>
            <a:ext cx="2376488" cy="431800"/>
          </a:xfrm>
          <a:prstGeom prst="wedgeRectCallout">
            <a:avLst>
              <a:gd name="adj1" fmla="val -112110"/>
              <a:gd name="adj2" fmla="val 26885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korisničko ime</a:t>
            </a:r>
          </a:p>
        </p:txBody>
      </p:sp>
      <p:sp>
        <p:nvSpPr>
          <p:cNvPr id="6" name="Pravokutni oblačić 5"/>
          <p:cNvSpPr/>
          <p:nvPr/>
        </p:nvSpPr>
        <p:spPr>
          <a:xfrm>
            <a:off x="7019925" y="1989138"/>
            <a:ext cx="1944688" cy="431800"/>
          </a:xfrm>
          <a:prstGeom prst="wedgeRectCallout">
            <a:avLst>
              <a:gd name="adj1" fmla="val -156313"/>
              <a:gd name="adj2" fmla="val 2017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lozinka</a:t>
            </a:r>
          </a:p>
        </p:txBody>
      </p:sp>
      <p:sp>
        <p:nvSpPr>
          <p:cNvPr id="7174" name="Rezervirano mjesto broja slajda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9F847FD-0A5D-4CE2-861F-001ED1E9D0F7}" type="slidenum">
              <a:rPr lang="hr-HR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hr-HR" altLang="x-non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8913"/>
            <a:ext cx="6948487" cy="633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utni oblačić 2"/>
          <p:cNvSpPr/>
          <p:nvPr/>
        </p:nvSpPr>
        <p:spPr>
          <a:xfrm>
            <a:off x="6732588" y="1989138"/>
            <a:ext cx="2303462" cy="576262"/>
          </a:xfrm>
          <a:prstGeom prst="wedgeRectCallout">
            <a:avLst>
              <a:gd name="adj1" fmla="val -71930"/>
              <a:gd name="adj2" fmla="val 4577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3316" name="TekstniOkvir 3"/>
          <p:cNvSpPr txBox="1">
            <a:spLocks noChangeArrowheads="1"/>
          </p:cNvSpPr>
          <p:nvPr/>
        </p:nvSpPr>
        <p:spPr bwMode="auto">
          <a:xfrm>
            <a:off x="6804025" y="2060575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/>
              <a:t>Korisničko ime (iz elektroničkog identiteta</a:t>
            </a:r>
            <a:r>
              <a:rPr lang="hr-HR" sz="1400"/>
              <a:t>)</a:t>
            </a:r>
          </a:p>
        </p:txBody>
      </p:sp>
      <p:sp>
        <p:nvSpPr>
          <p:cNvPr id="5" name="Pravokutni oblačić 4"/>
          <p:cNvSpPr/>
          <p:nvPr/>
        </p:nvSpPr>
        <p:spPr>
          <a:xfrm>
            <a:off x="179388" y="2565400"/>
            <a:ext cx="2520950" cy="576263"/>
          </a:xfrm>
          <a:prstGeom prst="wedgeRectCallout">
            <a:avLst>
              <a:gd name="adj1" fmla="val 177809"/>
              <a:gd name="adj2" fmla="val -1374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3318" name="TekstniOkvir 5"/>
          <p:cNvSpPr txBox="1">
            <a:spLocks noChangeArrowheads="1"/>
          </p:cNvSpPr>
          <p:nvPr/>
        </p:nvSpPr>
        <p:spPr bwMode="auto">
          <a:xfrm>
            <a:off x="250825" y="2565400"/>
            <a:ext cx="24495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/>
              <a:t>Lozinka (iz elektroničkog identiteta)</a:t>
            </a:r>
          </a:p>
        </p:txBody>
      </p:sp>
      <p:sp>
        <p:nvSpPr>
          <p:cNvPr id="8" name="Pravokutni oblačić 7"/>
          <p:cNvSpPr/>
          <p:nvPr/>
        </p:nvSpPr>
        <p:spPr>
          <a:xfrm>
            <a:off x="6804025" y="2924175"/>
            <a:ext cx="2160588" cy="576263"/>
          </a:xfrm>
          <a:prstGeom prst="wedgeRectCallout">
            <a:avLst>
              <a:gd name="adj1" fmla="val -79867"/>
              <a:gd name="adj2" fmla="val -3358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3320" name="TekstniOkvir 6"/>
          <p:cNvSpPr txBox="1">
            <a:spLocks noChangeArrowheads="1"/>
          </p:cNvSpPr>
          <p:nvPr/>
        </p:nvSpPr>
        <p:spPr bwMode="auto">
          <a:xfrm>
            <a:off x="6875463" y="2924175"/>
            <a:ext cx="208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/>
              <a:t>Pin (koji ćete dobiti mobitelom)</a:t>
            </a:r>
          </a:p>
        </p:txBody>
      </p:sp>
      <p:sp>
        <p:nvSpPr>
          <p:cNvPr id="9" name="Pravokutni oblačić 8"/>
          <p:cNvSpPr/>
          <p:nvPr/>
        </p:nvSpPr>
        <p:spPr>
          <a:xfrm>
            <a:off x="250825" y="404813"/>
            <a:ext cx="2233613" cy="576262"/>
          </a:xfrm>
          <a:prstGeom prst="wedgeRectCallout">
            <a:avLst>
              <a:gd name="adj1" fmla="val 106379"/>
              <a:gd name="adj2" fmla="val 20847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3322" name="TekstniOkvir 9"/>
          <p:cNvSpPr txBox="1">
            <a:spLocks noChangeArrowheads="1"/>
          </p:cNvSpPr>
          <p:nvPr/>
        </p:nvSpPr>
        <p:spPr bwMode="auto">
          <a:xfrm>
            <a:off x="179388" y="404813"/>
            <a:ext cx="23764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/>
              <a:t>Vrste programa, bodovni pragovi, upisne kvote</a:t>
            </a:r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D3611-4B17-40BD-AFFC-6CE02DC31325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Važni rokovi – ljetni upisni rok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225" y="908050"/>
            <a:ext cx="9013825" cy="5761038"/>
          </a:xfrm>
        </p:spPr>
        <p:txBody>
          <a:bodyPr/>
          <a:lstStyle/>
          <a:p>
            <a:pPr>
              <a:defRPr/>
            </a:pPr>
            <a:r>
              <a:rPr lang="hr-H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26.5.2014.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početak prijava u sustav</a:t>
            </a:r>
          </a:p>
          <a:p>
            <a:pPr>
              <a:defRPr/>
            </a:pPr>
            <a:r>
              <a:rPr lang="hr-H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26.6.2014.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početak prijave programa</a:t>
            </a:r>
          </a:p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29.6.2014.- završetak prijava u programe koji imaju dodatne provjere</a:t>
            </a:r>
          </a:p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1.7.2014. – rok za dostavu dodatne dokumentacije</a:t>
            </a:r>
          </a:p>
          <a:p>
            <a:pPr>
              <a:defRPr/>
            </a:pPr>
            <a:r>
              <a:rPr lang="hr-H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8.7.2014.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zaključivanje odabira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Programa (ispis prijavnica)</a:t>
            </a:r>
          </a:p>
          <a:p>
            <a:pPr>
              <a:defRPr/>
            </a:pPr>
            <a:r>
              <a:rPr lang="hr-H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11.7.2014.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objava konačne ljestvice</a:t>
            </a:r>
          </a:p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14.-18.7.2014. – dostava upisnice  i ostalog u SŠ </a:t>
            </a:r>
          </a:p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23.7.2014. – objava slobodnih mjesta za jesen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1F381-4D11-4F53-8851-45715160DFDC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Važni rokovi – jesenji upisni rok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388" y="981075"/>
            <a:ext cx="8713787" cy="5761038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25.8.2014. – početak prijava u sustav i odabir programa</a:t>
            </a:r>
          </a:p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27.8.2014.- završetak prijava u programe koji imaju dodatne provjere</a:t>
            </a:r>
          </a:p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25.8.2014. – rok za dostavu dodatne dokumentacije</a:t>
            </a:r>
          </a:p>
          <a:p>
            <a:pPr>
              <a:defRPr/>
            </a:pPr>
            <a:r>
              <a:rPr lang="hr-H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1.9.2014.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zaključivanje odabira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programa (ispis prijavnica)</a:t>
            </a:r>
          </a:p>
          <a:p>
            <a:pPr>
              <a:defRPr/>
            </a:pPr>
            <a:r>
              <a:rPr lang="hr-H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4.9.2014.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objava konačne ljestvice</a:t>
            </a:r>
          </a:p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5.9.2014. – dostava upisnice u SŠ </a:t>
            </a:r>
          </a:p>
          <a:p>
            <a:pPr>
              <a:defRPr/>
            </a:pP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D41E6-E5CD-4FDD-AE60-807421EBF4B5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388" y="476250"/>
            <a:ext cx="8785225" cy="604837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5500" b="1" u="sng" dirty="0" smtClean="0"/>
              <a:t>Od 26.5.2014.</a:t>
            </a:r>
            <a:r>
              <a:rPr lang="hr-HR" sz="5500" b="1" dirty="0" smtClean="0"/>
              <a:t>  prve prijave u sustav i provjera osobnih podataka (javiti u školu razredniku ako ima pogrešaka da se naprave ispravke)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5500" b="1" dirty="0" smtClean="0"/>
              <a:t>Tko nema Internet moći će koristiti internet u informatičkoj učionici (dogovor s pedagogom ili </a:t>
            </a:r>
            <a:r>
              <a:rPr lang="hr-HR" sz="5500" b="1" dirty="0" err="1" smtClean="0"/>
              <a:t>prof</a:t>
            </a:r>
            <a:r>
              <a:rPr lang="hr-HR" sz="5500" b="1" dirty="0" smtClean="0"/>
              <a:t>. </a:t>
            </a:r>
            <a:r>
              <a:rPr lang="hr-HR" sz="5500" b="1" dirty="0" err="1" smtClean="0"/>
              <a:t>Gregić</a:t>
            </a:r>
            <a:r>
              <a:rPr lang="hr-HR" sz="5500" b="1" dirty="0" smtClean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5500" b="1" u="sng" dirty="0" smtClean="0"/>
              <a:t>Od 26.6.2015. </a:t>
            </a:r>
            <a:r>
              <a:rPr lang="hr-HR" sz="5500" b="1" dirty="0" smtClean="0"/>
              <a:t>“pretraživanje srednjoškolskih programa” – dobro proučiti – škole, vrste programa, upisne kvote, bodovni prag, opis zanimanja, dodatne uvijete, moguće zdravstvene kontraindikacije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5500" b="1" dirty="0" smtClean="0"/>
              <a:t>Odabrati  6 programa i poredati ih prema redoslijedu želja (prioritetima)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5500" b="1" dirty="0" smtClean="0"/>
              <a:t>NAPRAVITI SVOJU LISTU PRIORITETA (1.-6. MJESTA) – MOŽEŠ MIJENJATI cijelo vrijeme (do 7.7.2014.)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41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339BC-4A6F-429A-AEF7-F3C24B7C4FD6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zervirano mjesto sadržaja 2"/>
          <p:cNvSpPr>
            <a:spLocks noGrp="1"/>
          </p:cNvSpPr>
          <p:nvPr>
            <p:ph idx="1"/>
          </p:nvPr>
        </p:nvSpPr>
        <p:spPr>
          <a:xfrm>
            <a:off x="0" y="188913"/>
            <a:ext cx="8964613" cy="59039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r-HR" b="1" smtClean="0"/>
              <a:t>Trenutno bodovno stanje i poredak na rang listama vidljivo je odmah po prijavi programa (osvježivanje svaki sat)</a:t>
            </a:r>
          </a:p>
          <a:p>
            <a:pPr eaLnBrk="1" hangingPunct="1">
              <a:spcBef>
                <a:spcPct val="0"/>
              </a:spcBef>
            </a:pPr>
            <a:r>
              <a:rPr lang="hr-HR" b="1" smtClean="0"/>
              <a:t>rezultate 8.r. će se „povući iz e-dnevnika (poslije 13.6.2014., najkasnije do 20.6.2014.)</a:t>
            </a:r>
          </a:p>
          <a:p>
            <a:pPr eaLnBrk="1" hangingPunct="1">
              <a:spcBef>
                <a:spcPct val="0"/>
              </a:spcBef>
            </a:pPr>
            <a:r>
              <a:rPr lang="hr-HR" b="1" smtClean="0"/>
              <a:t>Ponovno provjeri svoju poziciju,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r-HR" b="1" smtClean="0"/>
              <a:t>    napravi svoju listu prioriteta</a:t>
            </a:r>
          </a:p>
          <a:p>
            <a:endParaRPr lang="hr-HR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FB535-A0ED-4D56-AB27-90C83F8B242A}" type="slidenum">
              <a:rPr lang="hr-HR" smtClean="0"/>
              <a:pPr>
                <a:defRPr/>
              </a:pPr>
              <a:t>16</a:t>
            </a:fld>
            <a:endParaRPr lang="hr-HR" dirty="0"/>
          </a:p>
        </p:txBody>
      </p:sp>
      <p:pic>
        <p:nvPicPr>
          <p:cNvPr id="17413" name="Slika 5" descr="mladi na računal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076700"/>
            <a:ext cx="19446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zervirano mjesto sadržaja 2"/>
          <p:cNvSpPr>
            <a:spLocks noGrp="1"/>
          </p:cNvSpPr>
          <p:nvPr>
            <p:ph idx="1"/>
          </p:nvPr>
        </p:nvSpPr>
        <p:spPr>
          <a:xfrm>
            <a:off x="323850" y="476250"/>
            <a:ext cx="8496300" cy="5905500"/>
          </a:xfrm>
        </p:spPr>
        <p:txBody>
          <a:bodyPr/>
          <a:lstStyle/>
          <a:p>
            <a:pPr eaLnBrk="1" hangingPunct="1"/>
            <a:r>
              <a:rPr lang="vi-VN" sz="30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Sustav automatski raspoređuje učenika na najbolji mogući odabir </a:t>
            </a:r>
            <a:r>
              <a:rPr lang="hr-HR" sz="3000" b="1" smtClean="0">
                <a:ea typeface="Calibri" pitchFamily="34" charset="0"/>
                <a:cs typeface="Calibri" pitchFamily="34" charset="0"/>
              </a:rPr>
              <a:t>!!! – pazi na listu prioriteta</a:t>
            </a:r>
          </a:p>
          <a:p>
            <a:pPr eaLnBrk="1" hangingPunct="1"/>
            <a:r>
              <a:rPr lang="hr-HR" sz="3000" b="1" smtClean="0"/>
              <a:t>Podaci se ažuriraju svaki sat i moguće manje izmjene cijelo vrijeme</a:t>
            </a:r>
          </a:p>
          <a:p>
            <a:pPr eaLnBrk="1" hangingPunct="1"/>
            <a:r>
              <a:rPr lang="vi-VN" sz="30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Učenik i roditelj zajedno potpisuju prijavnicu čime potvrđuju odabir </a:t>
            </a:r>
            <a:r>
              <a:rPr lang="hr-HR" sz="3000" b="1" smtClean="0">
                <a:ea typeface="Calibri" pitchFamily="34" charset="0"/>
                <a:cs typeface="Calibri" pitchFamily="34" charset="0"/>
              </a:rPr>
              <a:t>(9.7.2014. škole će isprintati) – ako ne žele ravnatelj javlja u centralni sustav</a:t>
            </a:r>
          </a:p>
          <a:p>
            <a:pPr eaLnBrk="1" hangingPunct="1"/>
            <a:endParaRPr lang="hr-HR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4708-2394-4B89-9C77-E6F4B9F644EF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zervirano mjesto sadržaja 2"/>
          <p:cNvSpPr>
            <a:spLocks noGrp="1"/>
          </p:cNvSpPr>
          <p:nvPr>
            <p:ph idx="1"/>
          </p:nvPr>
        </p:nvSpPr>
        <p:spPr>
          <a:xfrm>
            <a:off x="323850" y="333375"/>
            <a:ext cx="8569325" cy="6335713"/>
          </a:xfrm>
        </p:spPr>
        <p:txBody>
          <a:bodyPr/>
          <a:lstStyle/>
          <a:p>
            <a:pPr eaLnBrk="1" hangingPunct="1"/>
            <a:r>
              <a:rPr lang="hr-HR" b="1" smtClean="0">
                <a:ea typeface="Calibri" pitchFamily="34" charset="0"/>
                <a:cs typeface="Calibri" pitchFamily="34" charset="0"/>
              </a:rPr>
              <a:t>8.7.2014. rang liste postaju konačne  - nema više nikakvih mogućnosti izmjene</a:t>
            </a:r>
          </a:p>
          <a:p>
            <a:pPr eaLnBrk="1" hangingPunct="1"/>
            <a:r>
              <a:rPr lang="hr-HR" b="1" smtClean="0">
                <a:ea typeface="Calibri" pitchFamily="34" charset="0"/>
                <a:cs typeface="Calibri" pitchFamily="34" charset="0"/>
              </a:rPr>
              <a:t>u</a:t>
            </a:r>
            <a:r>
              <a:rPr lang="vi-VN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čenici se automatski raspoređuju po odjeljenjima </a:t>
            </a:r>
            <a:r>
              <a:rPr lang="hr-HR" b="1" smtClean="0">
                <a:ea typeface="Calibri" pitchFamily="34" charset="0"/>
                <a:cs typeface="Calibri" pitchFamily="34" charset="0"/>
              </a:rPr>
              <a:t> (srednje škole)</a:t>
            </a:r>
            <a:endParaRPr lang="vi-VN" b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hr-HR" b="1" smtClean="0">
                <a:ea typeface="Calibri" pitchFamily="34" charset="0"/>
                <a:cs typeface="Calibri" pitchFamily="34" charset="0"/>
              </a:rPr>
              <a:t>Svi podaci o upisanim učenicima prenose se u e-maticu </a:t>
            </a:r>
          </a:p>
          <a:p>
            <a:pPr eaLnBrk="1" hangingPunct="1"/>
            <a:r>
              <a:rPr lang="pl-PL" b="1" smtClean="0">
                <a:ea typeface="Calibri" pitchFamily="34" charset="0"/>
                <a:cs typeface="Calibri" pitchFamily="34" charset="0"/>
              </a:rPr>
              <a:t>učenik dolazi u  srednju školu od 14.-18.7. i donosi dokumente i upisnicu (provjeriti na internetskim stranicama srednjih škola točno vrijeme)</a:t>
            </a:r>
          </a:p>
          <a:p>
            <a:pPr eaLnBrk="1" hangingPunct="1"/>
            <a:r>
              <a:rPr lang="hr-HR" b="1" smtClean="0">
                <a:ea typeface="Calibri" pitchFamily="34" charset="0"/>
                <a:cs typeface="Calibri" pitchFamily="34" charset="0"/>
              </a:rPr>
              <a:t>2. upisni krug – slobodna mjesta će biti objavljena 23.7.2014.</a:t>
            </a:r>
          </a:p>
          <a:p>
            <a:pPr eaLnBrk="1" hangingPunct="1"/>
            <a:endParaRPr lang="pl-PL" smtClean="0">
              <a:ea typeface="Calibri" pitchFamily="34" charset="0"/>
              <a:cs typeface="Calibri" pitchFamily="34" charset="0"/>
            </a:endParaRPr>
          </a:p>
          <a:p>
            <a:endParaRPr lang="hr-HR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70108-64EA-4B67-A185-3F29F88EC081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424862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Elementi i kriteriji za upis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54513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b="1" u="sng" dirty="0" smtClean="0"/>
              <a:t>Stjecanje strukovne kvalifikacije u trajanju manjem od tri godine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dirty="0"/>
              <a:t>Prosjeci ocjena od 4.-8.r. na dvije </a:t>
            </a:r>
            <a:r>
              <a:rPr lang="hr-HR" b="1" dirty="0" smtClean="0"/>
              <a:t>decimale (najviše 20 bodova) </a:t>
            </a:r>
            <a:endParaRPr lang="hr-HR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u="sng" dirty="0" smtClean="0"/>
              <a:t>Strukovne i obrtničke u trajanju od 3 godine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dirty="0" smtClean="0"/>
              <a:t>Prosjeci ocjena od 4.-8.r. na dvije decimale + </a:t>
            </a:r>
            <a:r>
              <a:rPr lang="hr-HR" b="1" dirty="0" err="1" smtClean="0"/>
              <a:t>Hj</a:t>
            </a:r>
            <a:r>
              <a:rPr lang="hr-HR" b="1" dirty="0" smtClean="0"/>
              <a:t>, M, I SJ u 7. i 8.r  (najviše 50 bodova)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u="sng" dirty="0" smtClean="0"/>
              <a:t>Gimnazije i strukovne u trajanju od 4 godine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dirty="0"/>
              <a:t>Prosjeci ocjena od 4.-8.r. na dvije decimale + </a:t>
            </a:r>
            <a:r>
              <a:rPr lang="hr-HR" b="1" dirty="0" smtClean="0"/>
              <a:t>2 predmeta iz Popisa važnih predmeta + 1 koji samostalno određuje škola </a:t>
            </a:r>
            <a:r>
              <a:rPr lang="hr-HR" b="1" dirty="0"/>
              <a:t>u 7. i 8.r  (najviše </a:t>
            </a:r>
            <a:r>
              <a:rPr lang="hr-HR" b="1" dirty="0" smtClean="0"/>
              <a:t>80 </a:t>
            </a:r>
            <a:r>
              <a:rPr lang="hr-HR" b="1" dirty="0"/>
              <a:t>bodova)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Dodatni element: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Provjera vještina i sposobnosti (likovne, glazbene, plesne)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Rezultati natjecanja u znanju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Rezultati natjecanja školskih sportskih društva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VLADANJE SE NE VREDNUJE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8E00F-826A-4367-938A-106F7C91DABF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zervirano mjesto sadržaja 2"/>
          <p:cNvSpPr>
            <a:spLocks noGrp="1"/>
          </p:cNvSpPr>
          <p:nvPr>
            <p:ph idx="1"/>
          </p:nvPr>
        </p:nvSpPr>
        <p:spPr>
          <a:xfrm>
            <a:off x="179388" y="1916113"/>
            <a:ext cx="8713787" cy="4465637"/>
          </a:xfrm>
        </p:spPr>
        <p:txBody>
          <a:bodyPr/>
          <a:lstStyle/>
          <a:p>
            <a:pPr eaLnBrk="1" hangingPunct="1"/>
            <a:endParaRPr lang="hr-HR" smtClean="0"/>
          </a:p>
          <a:p>
            <a:pPr eaLnBrk="1" hangingPunct="1"/>
            <a:r>
              <a:rPr lang="hr-HR" b="1" smtClean="0"/>
              <a:t>upis u srednje škole “on line”</a:t>
            </a:r>
          </a:p>
          <a:p>
            <a:pPr eaLnBrk="1" hangingPunct="1"/>
            <a:r>
              <a:rPr lang="hr-HR" b="1" smtClean="0"/>
              <a:t>NISPUSŠ - NACIONALNI INFORMACIJSKI SUSTAV PRIJAVA I UPISA U SREDNJE ŠKOLE </a:t>
            </a:r>
          </a:p>
          <a:p>
            <a:pPr eaLnBrk="1" hangingPunct="1"/>
            <a:r>
              <a:rPr lang="hr-HR" b="1" smtClean="0">
                <a:solidFill>
                  <a:srgbClr val="FF0000"/>
                </a:solidFill>
              </a:rPr>
              <a:t>WWW.UPISI.HR </a:t>
            </a:r>
          </a:p>
          <a:p>
            <a:pPr eaLnBrk="1" hangingPunct="1"/>
            <a:r>
              <a:rPr lang="hr-HR" b="1" smtClean="0"/>
              <a:t>Stranica će početi s radom od 26. svibnja 2014.</a:t>
            </a:r>
          </a:p>
          <a:p>
            <a:pPr eaLnBrk="1" hangingPunct="1"/>
            <a:endParaRPr lang="hr-HR" b="1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7D09B-C120-4EEB-A06B-549239DF8451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  <p:pic>
        <p:nvPicPr>
          <p:cNvPr id="3077" name="Slika 6" descr="UPI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4813"/>
            <a:ext cx="295275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hr-HR" b="1" smtClean="0"/>
              <a:t>Bodovni pragovi – NEMA IH</a:t>
            </a:r>
          </a:p>
        </p:txBody>
      </p:sp>
      <p:sp>
        <p:nvSpPr>
          <p:cNvPr id="21507" name="Rezervirano mjesto sadržaja 2"/>
          <p:cNvSpPr>
            <a:spLocks noGrp="1"/>
          </p:cNvSpPr>
          <p:nvPr>
            <p:ph idx="1"/>
          </p:nvPr>
        </p:nvSpPr>
        <p:spPr>
          <a:xfrm>
            <a:off x="323850" y="1196975"/>
            <a:ext cx="8424863" cy="5256213"/>
          </a:xfrm>
        </p:spPr>
        <p:txBody>
          <a:bodyPr/>
          <a:lstStyle/>
          <a:p>
            <a:pPr eaLnBrk="1" hangingPunct="1"/>
            <a:r>
              <a:rPr lang="pl-PL" b="1" u="sng" smtClean="0">
                <a:solidFill>
                  <a:srgbClr val="FF0000"/>
                </a:solidFill>
              </a:rPr>
              <a:t>NEMA BODOVNIH PRAGOVA VEĆ SE KANDIDATI  NAČINOM „ON LINE” UPISA SVRSTAVAJU PREMA JEDINSTVENOM KRITERIJU NA ZA NJEGA NAJPOVOLJNIJE MJESTO S OBZIROM NA LISTU PRIORITETA</a:t>
            </a:r>
          </a:p>
          <a:p>
            <a:pPr eaLnBrk="1" hangingPunct="1"/>
            <a:endParaRPr lang="pl-PL" b="1" u="sng" smtClean="0">
              <a:solidFill>
                <a:srgbClr val="FF0000"/>
              </a:solidFill>
            </a:endParaRPr>
          </a:p>
          <a:p>
            <a:pPr eaLnBrk="1" hangingPunct="1"/>
            <a:r>
              <a:rPr lang="pl-PL" b="1" u="sng" smtClean="0">
                <a:solidFill>
                  <a:srgbClr val="FF0000"/>
                </a:solidFill>
              </a:rPr>
              <a:t>MOŽE SE PRIJAVITI U 6 PROGRAMA</a:t>
            </a:r>
            <a:endParaRPr lang="pl-PL" b="1" smtClean="0"/>
          </a:p>
          <a:p>
            <a:pPr eaLnBrk="1" hangingPunct="1">
              <a:buFont typeface="Arial" pitchFamily="34" charset="0"/>
              <a:buNone/>
            </a:pPr>
            <a:endParaRPr lang="pl-PL" b="1" smtClean="0"/>
          </a:p>
          <a:p>
            <a:pPr eaLnBrk="1" hangingPunct="1">
              <a:buFont typeface="Arial" pitchFamily="34" charset="0"/>
              <a:buNone/>
            </a:pPr>
            <a:endParaRPr lang="pl-PL" b="1" smtClean="0"/>
          </a:p>
          <a:p>
            <a:pPr eaLnBrk="1" hangingPunct="1"/>
            <a:endParaRPr lang="hr-HR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12AC9-D7AA-4A6B-A3C0-34F24D24AF5C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Primjer – opća gimnazija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</p:nvPr>
        </p:nvGraphicFramePr>
        <p:xfrm>
          <a:off x="395288" y="1844675"/>
          <a:ext cx="1800225" cy="2778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324"/>
                <a:gridCol w="968901"/>
              </a:tblGrid>
              <a:tr h="3705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Razred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Prosjek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5.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4,69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6.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4,77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7.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4,73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8.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4,87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579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</a:p>
                    <a:p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19,06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86" marB="45686"/>
                </a:tc>
              </a:tr>
            </a:tbl>
          </a:graphicData>
        </a:graphic>
      </p:graphicFrame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</p:nvPr>
        </p:nvGraphicFramePr>
        <p:xfrm>
          <a:off x="2555875" y="1916113"/>
          <a:ext cx="3816349" cy="3840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481"/>
                <a:gridCol w="1060098"/>
                <a:gridCol w="1130770"/>
              </a:tblGrid>
              <a:tr h="64003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Predmeti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7.r</a:t>
                      </a:r>
                      <a:endParaRPr lang="hr-HR" sz="12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8.r</a:t>
                      </a:r>
                      <a:endParaRPr lang="hr-HR" sz="12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Hrvatski jezik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Strani jezik (EJ)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Matematika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Povijest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Geografija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Biologija?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2" marB="45702"/>
                </a:tc>
              </a:tr>
            </a:tbl>
          </a:graphicData>
        </a:graphic>
      </p:graphicFrame>
      <p:graphicFrame>
        <p:nvGraphicFramePr>
          <p:cNvPr id="8" name="Tablica 7"/>
          <p:cNvGraphicFramePr>
            <a:graphicFrameLocks noGrp="1"/>
          </p:cNvGraphicFramePr>
          <p:nvPr/>
        </p:nvGraphicFramePr>
        <p:xfrm>
          <a:off x="6659563" y="1916113"/>
          <a:ext cx="2016125" cy="2747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510"/>
                <a:gridCol w="923615"/>
              </a:tblGrid>
              <a:tr h="370688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Elementi</a:t>
                      </a:r>
                      <a:endParaRPr lang="hr-HR" sz="18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endParaRPr lang="hr-HR" sz="1800" b="1" dirty="0"/>
                    </a:p>
                  </a:txBody>
                  <a:tcPr marL="91436" marR="91436" marT="45701" marB="45701"/>
                </a:tc>
              </a:tr>
              <a:tr h="640038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Prosjeci 5.-8.r</a:t>
                      </a:r>
                      <a:endParaRPr lang="hr-HR" sz="18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19,06</a:t>
                      </a:r>
                      <a:endParaRPr lang="hr-HR" sz="2400" b="1" dirty="0"/>
                    </a:p>
                  </a:txBody>
                  <a:tcPr marL="91436" marR="91436" marT="45701" marB="45701"/>
                </a:tc>
              </a:tr>
              <a:tr h="640038"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7.r</a:t>
                      </a:r>
                      <a:endParaRPr lang="hr-HR" sz="12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27</a:t>
                      </a:r>
                      <a:endParaRPr lang="hr-HR" sz="2400" b="1" dirty="0"/>
                    </a:p>
                  </a:txBody>
                  <a:tcPr marL="91436" marR="91436" marT="45701" marB="45701"/>
                </a:tc>
              </a:tr>
              <a:tr h="640038"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8.r</a:t>
                      </a:r>
                      <a:endParaRPr lang="hr-HR" sz="12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29</a:t>
                      </a:r>
                      <a:endParaRPr lang="hr-HR" sz="2400" b="1" dirty="0"/>
                    </a:p>
                  </a:txBody>
                  <a:tcPr marL="91436" marR="91436" marT="45701" marB="45701"/>
                </a:tc>
              </a:tr>
              <a:tr h="457159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u="sng" dirty="0" smtClean="0">
                          <a:solidFill>
                            <a:srgbClr val="FF0000"/>
                          </a:solidFill>
                        </a:rPr>
                        <a:t>75,06</a:t>
                      </a:r>
                      <a:endParaRPr lang="hr-HR" sz="2400" b="1" u="sng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01" marB="45701"/>
                </a:tc>
              </a:tr>
            </a:tbl>
          </a:graphicData>
        </a:graphic>
      </p:graphicFrame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BAFB2-D75F-4A3F-8005-8B444176A487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  <p:sp>
        <p:nvSpPr>
          <p:cNvPr id="22614" name="TekstniOkvir 9"/>
          <p:cNvSpPr txBox="1">
            <a:spLocks noChangeArrowheads="1"/>
          </p:cNvSpPr>
          <p:nvPr/>
        </p:nvSpPr>
        <p:spPr bwMode="auto">
          <a:xfrm>
            <a:off x="323850" y="5949950"/>
            <a:ext cx="4895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/>
              <a:t>+ dodatni bodovi ?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Primjer - vozač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</p:nvPr>
        </p:nvGraphicFramePr>
        <p:xfrm>
          <a:off x="323850" y="1916113"/>
          <a:ext cx="1800225" cy="2778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324"/>
                <a:gridCol w="968901"/>
              </a:tblGrid>
              <a:tr h="3705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Razred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Prosjek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5.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3,33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6.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3,58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7.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3,14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8.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3,35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579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</a:p>
                    <a:p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13,40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86" marB="45686"/>
                </a:tc>
              </a:tr>
            </a:tbl>
          </a:graphicData>
        </a:graphic>
      </p:graphicFrame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</p:nvPr>
        </p:nvGraphicFramePr>
        <p:xfrm>
          <a:off x="2339975" y="1916113"/>
          <a:ext cx="3816349" cy="2468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481"/>
                <a:gridCol w="1060098"/>
                <a:gridCol w="1130770"/>
              </a:tblGrid>
              <a:tr h="640014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Predmeti</a:t>
                      </a:r>
                      <a:endParaRPr lang="hr-HR" sz="1800" b="1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7.r</a:t>
                      </a:r>
                      <a:endParaRPr lang="hr-HR" sz="1200" b="1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8.r</a:t>
                      </a:r>
                      <a:endParaRPr lang="hr-HR" sz="1200" b="1" dirty="0"/>
                    </a:p>
                  </a:txBody>
                  <a:tcPr marL="91438" marR="91438" marT="45691" marB="45691"/>
                </a:tc>
              </a:tr>
              <a:tr h="457137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Hrvatski jezik</a:t>
                      </a:r>
                      <a:endParaRPr lang="hr-HR" sz="1800" b="1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2</a:t>
                      </a:r>
                      <a:endParaRPr lang="hr-HR" sz="2400" b="1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2</a:t>
                      </a:r>
                      <a:endParaRPr lang="hr-HR" sz="2400" b="1" dirty="0"/>
                    </a:p>
                  </a:txBody>
                  <a:tcPr marL="91438" marR="91438" marT="45691" marB="45691"/>
                </a:tc>
              </a:tr>
              <a:tr h="457137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Strani jezik (EJ)</a:t>
                      </a:r>
                      <a:endParaRPr lang="hr-HR" sz="1800" b="1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2</a:t>
                      </a:r>
                      <a:endParaRPr lang="hr-HR" sz="2400" b="1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3</a:t>
                      </a:r>
                      <a:endParaRPr lang="hr-HR" sz="2400" b="1" dirty="0"/>
                    </a:p>
                  </a:txBody>
                  <a:tcPr marL="91438" marR="91438" marT="45691" marB="45691"/>
                </a:tc>
              </a:tr>
              <a:tr h="457137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Matematika</a:t>
                      </a:r>
                      <a:endParaRPr lang="hr-HR" sz="1800" b="1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2</a:t>
                      </a:r>
                      <a:endParaRPr lang="hr-HR" sz="2400" b="1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2</a:t>
                      </a:r>
                      <a:endParaRPr lang="hr-HR" sz="2400" b="1" dirty="0"/>
                    </a:p>
                  </a:txBody>
                  <a:tcPr marL="91438" marR="91438" marT="45691" marB="45691"/>
                </a:tc>
              </a:tr>
              <a:tr h="457137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691" marB="45691"/>
                </a:tc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6372225" y="1916113"/>
          <a:ext cx="2016125" cy="2747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510"/>
                <a:gridCol w="923615"/>
              </a:tblGrid>
              <a:tr h="370688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Elementi</a:t>
                      </a:r>
                      <a:endParaRPr lang="hr-HR" sz="18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endParaRPr lang="hr-HR" sz="1800" b="1" dirty="0"/>
                    </a:p>
                  </a:txBody>
                  <a:tcPr marL="91436" marR="91436" marT="45701" marB="45701"/>
                </a:tc>
              </a:tr>
              <a:tr h="640038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Prosjeci 5.-8.r</a:t>
                      </a:r>
                      <a:endParaRPr lang="hr-HR" sz="18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13,40</a:t>
                      </a:r>
                      <a:endParaRPr lang="hr-HR" sz="2400" b="1" dirty="0"/>
                    </a:p>
                  </a:txBody>
                  <a:tcPr marL="91436" marR="91436" marT="45701" marB="45701"/>
                </a:tc>
              </a:tr>
              <a:tr h="640038"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7.r</a:t>
                      </a:r>
                      <a:endParaRPr lang="hr-HR" sz="12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6</a:t>
                      </a:r>
                      <a:endParaRPr lang="hr-HR" sz="2400" b="1" dirty="0"/>
                    </a:p>
                  </a:txBody>
                  <a:tcPr marL="91436" marR="91436" marT="45701" marB="45701"/>
                </a:tc>
              </a:tr>
              <a:tr h="640038"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8.r</a:t>
                      </a:r>
                      <a:endParaRPr lang="hr-HR" sz="12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7</a:t>
                      </a:r>
                      <a:endParaRPr lang="hr-HR" sz="2400" b="1" dirty="0"/>
                    </a:p>
                  </a:txBody>
                  <a:tcPr marL="91436" marR="91436" marT="45701" marB="45701"/>
                </a:tc>
              </a:tr>
              <a:tr h="457159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u="sng" dirty="0" smtClean="0">
                          <a:solidFill>
                            <a:srgbClr val="FF0000"/>
                          </a:solidFill>
                        </a:rPr>
                        <a:t>26,40</a:t>
                      </a:r>
                      <a:endParaRPr lang="hr-HR" sz="2400" b="1" u="sng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01" marB="45701"/>
                </a:tc>
              </a:tr>
            </a:tbl>
          </a:graphicData>
        </a:graphic>
      </p:graphicFrame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CC5AB-FCC4-423C-BB8E-6A24256D92F5}" type="slidenum">
              <a:rPr lang="hr-HR" smtClean="0"/>
              <a:pPr>
                <a:defRPr/>
              </a:pPr>
              <a:t>22</a:t>
            </a:fld>
            <a:endParaRPr lang="hr-HR"/>
          </a:p>
        </p:txBody>
      </p:sp>
      <p:sp>
        <p:nvSpPr>
          <p:cNvPr id="23626" name="TekstniOkvir 9"/>
          <p:cNvSpPr txBox="1">
            <a:spLocks noChangeArrowheads="1"/>
          </p:cNvSpPr>
          <p:nvPr/>
        </p:nvSpPr>
        <p:spPr bwMode="auto">
          <a:xfrm>
            <a:off x="323850" y="5805488"/>
            <a:ext cx="4895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/>
              <a:t>+ dodatni bodovi ?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hr-HR" smtClean="0"/>
              <a:t>Upis u odjele za sportaše</a:t>
            </a:r>
          </a:p>
        </p:txBody>
      </p:sp>
      <p:sp>
        <p:nvSpPr>
          <p:cNvPr id="24579" name="Rezervirano mjesto sadržaja 2"/>
          <p:cNvSpPr>
            <a:spLocks noGrp="1"/>
          </p:cNvSpPr>
          <p:nvPr>
            <p:ph idx="1"/>
          </p:nvPr>
        </p:nvSpPr>
        <p:spPr>
          <a:xfrm>
            <a:off x="179388" y="1196975"/>
            <a:ext cx="8569325" cy="5400675"/>
          </a:xfrm>
        </p:spPr>
        <p:txBody>
          <a:bodyPr/>
          <a:lstStyle/>
          <a:p>
            <a:r>
              <a:rPr lang="hr-HR" smtClean="0"/>
              <a:t>Prijave od 26.5. do 29.5.2014. – bira sport koji će mu se vrednovati – pogledati upute na Upisi.hr</a:t>
            </a:r>
          </a:p>
          <a:p>
            <a:r>
              <a:rPr lang="hr-HR" smtClean="0"/>
              <a:t>Sportski savezi razvrstavaju kandidate i dodjeljuju im bodove po dogovorenom kriteriju</a:t>
            </a:r>
          </a:p>
          <a:p>
            <a:r>
              <a:rPr lang="hr-HR" smtClean="0"/>
              <a:t>11.6.2014. sportski savez objavljuje liste – žalbe od 11.18.6.2014., 20.6.2014. konačne liste na stranicama Nacionalnih sportskih saveza </a:t>
            </a:r>
          </a:p>
          <a:p>
            <a:r>
              <a:rPr lang="hr-HR" smtClean="0"/>
              <a:t>Čl. 11. (izračun) – Pravilnik o upisu </a:t>
            </a:r>
          </a:p>
          <a:p>
            <a:r>
              <a:rPr lang="hr-HR" smtClean="0"/>
              <a:t>Kriterij uspješnosti i ocijene (prosjek + odabrani premeti u 7. i 8.r.)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E007A-15D7-47B0-AF7F-2D662508B26F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/>
          <p:cNvSpPr>
            <a:spLocks noGrp="1"/>
          </p:cNvSpPr>
          <p:nvPr>
            <p:ph type="title"/>
          </p:nvPr>
        </p:nvSpPr>
        <p:spPr>
          <a:xfrm>
            <a:off x="6350" y="188913"/>
            <a:ext cx="8964613" cy="1143000"/>
          </a:xfrm>
        </p:spPr>
        <p:txBody>
          <a:bodyPr/>
          <a:lstStyle/>
          <a:p>
            <a:r>
              <a:rPr lang="hr-HR" sz="3200" b="1" smtClean="0"/>
              <a:t>Vrednovanje rezultata postignutih na natjecanjima u znanju  (samo državna i međunarodna</a:t>
            </a:r>
            <a:endParaRPr lang="hr-HR" sz="320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43FA3-42C6-4CD7-AF91-BE8F3CFCE936}" type="slidenum">
              <a:rPr lang="hr-HR" smtClean="0"/>
              <a:pPr>
                <a:defRPr/>
              </a:pPr>
              <a:t>24</a:t>
            </a:fld>
            <a:endParaRPr lang="hr-HR"/>
          </a:p>
        </p:txBody>
      </p:sp>
      <p:pic>
        <p:nvPicPr>
          <p:cNvPr id="256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28775"/>
            <a:ext cx="7777162" cy="4754563"/>
          </a:xfr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/>
            <a:r>
              <a:rPr lang="hr-HR" sz="3200" b="1" smtClean="0"/>
              <a:t>Vrednovanje rezultata postignutih na sportskim natjecanjima (samo državna i međunarodna ŠŠK)</a:t>
            </a:r>
            <a:endParaRPr lang="hr-HR" sz="320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A8D21-1793-4960-804A-4510E11065EE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  <p:pic>
        <p:nvPicPr>
          <p:cNvPr id="2662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205038"/>
            <a:ext cx="8443913" cy="2303462"/>
          </a:xfr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Kandidati sa zdravstvenim teškoćama </a:t>
            </a:r>
            <a:br>
              <a:rPr lang="hr-HR" b="1" dirty="0" smtClean="0"/>
            </a:br>
            <a:endParaRPr lang="hr-HR" dirty="0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850" y="1052513"/>
            <a:ext cx="8229600" cy="53292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>
                <a:solidFill>
                  <a:srgbClr val="FF0000"/>
                </a:solidFill>
              </a:rPr>
              <a:t>1 bod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Kandidati sa zdravstvenim teškoćama su kandidati koji su prethodno obrazovanje završili po redovitome nastavnom planu i programu, a kojima su teška zdravstvena oštećenja ili kronične bolesti i/ili dulje liječenje utjecale na postizanje rezultata tijekom prethodnog obrazovanja te značajno smanjuju mogućnost izbora srednjoškolskoga obrazovnog programa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b="1" dirty="0" smtClean="0">
                <a:latin typeface="Calibri" pitchFamily="34" charset="0"/>
              </a:rPr>
              <a:t>za programe obrazovanja za koje posjeduje stručno mišljenje službe za profesionalno usmjeravanje Hrvatskoga zavoda za zapošljavanje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vi-VN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BC816-9A66-4FAB-9EEF-BC9C5A9FC8E3}" type="slidenum">
              <a:rPr lang="hr-HR" smtClean="0"/>
              <a:pPr>
                <a:defRPr/>
              </a:pPr>
              <a:t>26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282700"/>
          </a:xfrm>
        </p:spPr>
        <p:txBody>
          <a:bodyPr/>
          <a:lstStyle/>
          <a:p>
            <a:r>
              <a:rPr lang="hr-HR" sz="3200" b="1" smtClean="0"/>
              <a:t>Kandidati sa otežanim uvjetima obrazovanja (ekonomski, socijalni, odgojni) – donijeti potvrde razredniku</a:t>
            </a:r>
            <a:endParaRPr lang="hr-HR" sz="3200" smtClean="0"/>
          </a:p>
        </p:txBody>
      </p:sp>
      <p:sp>
        <p:nvSpPr>
          <p:cNvPr id="28675" name="Rezervirano mjesto sadržaja 2"/>
          <p:cNvSpPr>
            <a:spLocks noGrp="1"/>
          </p:cNvSpPr>
          <p:nvPr>
            <p:ph idx="1"/>
          </p:nvPr>
        </p:nvSpPr>
        <p:spPr>
          <a:xfrm>
            <a:off x="323850" y="1484313"/>
            <a:ext cx="8496300" cy="4897437"/>
          </a:xfrm>
        </p:spPr>
        <p:txBody>
          <a:bodyPr/>
          <a:lstStyle/>
          <a:p>
            <a:r>
              <a:rPr lang="hr-HR" b="1" smtClean="0">
                <a:solidFill>
                  <a:srgbClr val="FF0000"/>
                </a:solidFill>
              </a:rPr>
              <a:t>1 bod</a:t>
            </a:r>
          </a:p>
          <a:p>
            <a:r>
              <a:rPr lang="hr-HR" b="1" smtClean="0"/>
              <a:t>Jedan ili oba roditelja s dugotrajnom teškom bolesti (liječnička potvrda)</a:t>
            </a:r>
          </a:p>
          <a:p>
            <a:r>
              <a:rPr lang="hr-HR" b="1" smtClean="0"/>
              <a:t>Dugotrajno nezaposlena oba roditelja (potvrda HZZZ)</a:t>
            </a:r>
          </a:p>
          <a:p>
            <a:r>
              <a:rPr lang="hr-HR" b="1" smtClean="0"/>
              <a:t>Samohrani roditelj korisnik socijalne skrbi (potvrda CZS)</a:t>
            </a:r>
          </a:p>
          <a:p>
            <a:r>
              <a:rPr lang="hr-HR" b="1" smtClean="0"/>
              <a:t>Jedan roditelj preminuo (preslik smrtovnice)</a:t>
            </a:r>
          </a:p>
          <a:p>
            <a:r>
              <a:rPr lang="hr-HR" b="1" smtClean="0"/>
              <a:t>Dijete bez oba roditelja</a:t>
            </a:r>
          </a:p>
          <a:p>
            <a:endParaRPr lang="hr-HR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5BD78-814B-48A0-B79D-96A64AC70823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smtClean="0"/>
              <a:t>Kandidati sa zdravstvenim teškoćama – izravan upis</a:t>
            </a:r>
            <a:endParaRPr lang="hr-HR" sz="4000" smtClean="0"/>
          </a:p>
        </p:txBody>
      </p:sp>
      <p:sp>
        <p:nvSpPr>
          <p:cNvPr id="2969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smtClean="0"/>
              <a:t>Ako su OŠ </a:t>
            </a:r>
            <a:r>
              <a:rPr lang="vi-VN" b="1" smtClean="0"/>
              <a:t>završili prema rješenju ureda državne uprave u županiji </a:t>
            </a:r>
            <a:endParaRPr lang="hr-HR" b="1" smtClean="0"/>
          </a:p>
          <a:p>
            <a:r>
              <a:rPr lang="vi-VN" b="1" smtClean="0"/>
              <a:t>pravo izravnoga upisa </a:t>
            </a:r>
            <a:r>
              <a:rPr lang="hr-HR" b="1" smtClean="0"/>
              <a:t>samo </a:t>
            </a:r>
            <a:r>
              <a:rPr lang="vi-VN" b="1" smtClean="0"/>
              <a:t>u programe obrazovanja za koje posjeduje stručno mišljenje službe za profesionalno usmjeravanje</a:t>
            </a:r>
            <a:endParaRPr lang="hr-HR" b="1" smtClean="0"/>
          </a:p>
          <a:p>
            <a:r>
              <a:rPr lang="vi-VN" b="1" smtClean="0"/>
              <a:t>stručno mišljenje nadležnoga školskog liječnika (specijalist školske medicine)</a:t>
            </a:r>
            <a:r>
              <a:rPr lang="hr-HR" b="1" smtClean="0"/>
              <a:t>. </a:t>
            </a:r>
          </a:p>
          <a:p>
            <a:pPr>
              <a:buFont typeface="Arial" pitchFamily="34" charset="0"/>
              <a:buNone/>
            </a:pPr>
            <a:r>
              <a:rPr lang="hr-HR" b="1" smtClean="0"/>
              <a:t> </a:t>
            </a:r>
            <a:endParaRPr lang="hr-HR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CF2B9-219F-4CAD-BE27-36B829986884}" type="slidenum">
              <a:rPr lang="hr-HR" smtClean="0"/>
              <a:pPr>
                <a:defRPr/>
              </a:pPr>
              <a:t>28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zervirano mjesto sadržaja 2"/>
          <p:cNvSpPr>
            <a:spLocks noGrp="1"/>
          </p:cNvSpPr>
          <p:nvPr>
            <p:ph idx="1"/>
          </p:nvPr>
        </p:nvSpPr>
        <p:spPr>
          <a:xfrm>
            <a:off x="395288" y="404813"/>
            <a:ext cx="8569325" cy="6048375"/>
          </a:xfrm>
        </p:spPr>
        <p:txBody>
          <a:bodyPr/>
          <a:lstStyle/>
          <a:p>
            <a:pPr eaLnBrk="1" hangingPunct="1"/>
            <a:r>
              <a:rPr lang="hr-HR" b="1" smtClean="0"/>
              <a:t>Kandidatima će se priznati ostvarivanje samo jednoga (najpovoljnijega) od prava </a:t>
            </a:r>
          </a:p>
          <a:p>
            <a:pPr eaLnBrk="1" hangingPunct="1"/>
            <a:r>
              <a:rPr lang="hr-HR" b="1" smtClean="0"/>
              <a:t>(zdravstvene teškoće ili otežani uvjeti obrazovanja) </a:t>
            </a:r>
          </a:p>
          <a:p>
            <a:pPr eaLnBrk="1" hangingPunct="1"/>
            <a:endParaRPr lang="hr-HR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B5510-79E4-4080-A1B1-8B26C3201370}" type="slidenum">
              <a:rPr lang="hr-HR" smtClean="0"/>
              <a:pPr>
                <a:defRPr/>
              </a:pPr>
              <a:t>29</a:t>
            </a:fld>
            <a:endParaRPr lang="hr-HR"/>
          </a:p>
        </p:txBody>
      </p:sp>
      <p:pic>
        <p:nvPicPr>
          <p:cNvPr id="30725" name="Slika 5" descr="sreć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076700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43579-FFF8-4C19-9AFA-35A2174186A6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pic>
        <p:nvPicPr>
          <p:cNvPr id="4100" name="Slika 1"/>
          <p:cNvPicPr>
            <a:picLocks noChangeAspect="1"/>
          </p:cNvPicPr>
          <p:nvPr/>
        </p:nvPicPr>
        <p:blipFill>
          <a:blip r:embed="rId2" cstate="print"/>
          <a:srcRect l="3188" t="4718" r="2754" b="4588"/>
          <a:stretch>
            <a:fillRect/>
          </a:stretch>
        </p:blipFill>
        <p:spPr bwMode="auto">
          <a:xfrm>
            <a:off x="276225" y="549275"/>
            <a:ext cx="86010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slov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706437"/>
          </a:xfrm>
        </p:spPr>
        <p:txBody>
          <a:bodyPr/>
          <a:lstStyle/>
          <a:p>
            <a:r>
              <a:rPr lang="hr-HR" sz="4000" b="1" smtClean="0"/>
              <a:t>Utvrđivanje zdravstvene sposobnosti</a:t>
            </a:r>
          </a:p>
        </p:txBody>
      </p:sp>
      <p:sp>
        <p:nvSpPr>
          <p:cNvPr id="31747" name="Rezervirano mjesto sadržaja 2"/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5400675"/>
          </a:xfrm>
        </p:spPr>
        <p:txBody>
          <a:bodyPr/>
          <a:lstStyle/>
          <a:p>
            <a:r>
              <a:rPr lang="hr-HR" b="1" smtClean="0"/>
              <a:t>Određuje se prema „Jedinstvenom popisu zdravstvenih kontraindikacija”</a:t>
            </a:r>
          </a:p>
          <a:p>
            <a:r>
              <a:rPr lang="hr-HR" b="1" u="sng" smtClean="0">
                <a:solidFill>
                  <a:srgbClr val="FF0000"/>
                </a:solidFill>
              </a:rPr>
              <a:t>Dobro proučiti uvjete upisa u program i vidjeti da li je uvjet za upis liječnička potvrda!</a:t>
            </a:r>
          </a:p>
          <a:p>
            <a:r>
              <a:rPr lang="hr-HR" b="1" smtClean="0"/>
              <a:t>Kojeg liječnika (opća praksa, školski ili medicina rada)?</a:t>
            </a:r>
          </a:p>
          <a:p>
            <a:r>
              <a:rPr lang="hr-HR" b="1" smtClean="0"/>
              <a:t>Potvrda je uvjet za upis u školu, ne može bez nje!</a:t>
            </a:r>
          </a:p>
          <a:p>
            <a:r>
              <a:rPr lang="hr-HR" b="1" smtClean="0"/>
              <a:t>Donijeti u srednju školu (od 14. do 18. 7. 2014.)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7E086-E7F4-4E55-A2D2-66CB9E346D28}" type="slidenum">
              <a:rPr lang="hr-HR" smtClean="0"/>
              <a:pPr>
                <a:defRPr/>
              </a:pPr>
              <a:t>30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slov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r>
              <a:rPr lang="hr-HR" b="1" dirty="0" smtClean="0"/>
              <a:t>Poruke za kraj</a:t>
            </a:r>
          </a:p>
        </p:txBody>
      </p:sp>
      <p:sp>
        <p:nvSpPr>
          <p:cNvPr id="32771" name="Rezervirano mjesto sadržaja 2"/>
          <p:cNvSpPr>
            <a:spLocks noGrp="1"/>
          </p:cNvSpPr>
          <p:nvPr>
            <p:ph idx="1"/>
          </p:nvPr>
        </p:nvSpPr>
        <p:spPr>
          <a:xfrm>
            <a:off x="250825" y="981075"/>
            <a:ext cx="8713788" cy="547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r-HR" b="1" dirty="0" smtClean="0"/>
              <a:t>Nemojte brinuti oko upisa (tehničke strane)</a:t>
            </a:r>
          </a:p>
          <a:p>
            <a:pPr>
              <a:spcBef>
                <a:spcPts val="0"/>
              </a:spcBef>
            </a:pPr>
            <a:r>
              <a:rPr lang="hr-HR" b="1" dirty="0" smtClean="0"/>
              <a:t>Za sva pitanja i pomoć na raspolaganju su vam </a:t>
            </a:r>
            <a:r>
              <a:rPr lang="hr-HR" b="1" dirty="0" err="1" smtClean="0"/>
              <a:t>prof</a:t>
            </a:r>
            <a:r>
              <a:rPr lang="hr-HR" b="1" dirty="0" smtClean="0"/>
              <a:t>. </a:t>
            </a:r>
            <a:r>
              <a:rPr lang="hr-HR" b="1" dirty="0" err="1" smtClean="0"/>
              <a:t>Kanaet</a:t>
            </a:r>
            <a:r>
              <a:rPr lang="hr-HR" b="1" dirty="0" smtClean="0"/>
              <a:t>, pedagog, </a:t>
            </a:r>
            <a:r>
              <a:rPr lang="hr-HR" b="1" dirty="0" err="1" smtClean="0"/>
              <a:t>prof</a:t>
            </a:r>
            <a:r>
              <a:rPr lang="hr-HR" b="1" dirty="0" smtClean="0"/>
              <a:t>. </a:t>
            </a:r>
            <a:r>
              <a:rPr lang="hr-HR" b="1" dirty="0" err="1" smtClean="0"/>
              <a:t>Gregić</a:t>
            </a:r>
            <a:r>
              <a:rPr lang="hr-HR" b="1" dirty="0" smtClean="0"/>
              <a:t>, vaši razrednici i ravnatelj</a:t>
            </a:r>
          </a:p>
          <a:p>
            <a:pPr>
              <a:spcBef>
                <a:spcPts val="0"/>
              </a:spcBef>
            </a:pPr>
            <a:r>
              <a:rPr lang="hr-HR" b="1" dirty="0" smtClean="0"/>
              <a:t>Za tehničku podršku na raspolaganju su vam računala u školi</a:t>
            </a:r>
          </a:p>
          <a:p>
            <a:pPr>
              <a:spcBef>
                <a:spcPts val="0"/>
              </a:spcBef>
            </a:pPr>
            <a:r>
              <a:rPr lang="hr-HR" b="1" dirty="0" smtClean="0"/>
              <a:t>Pratite sve obavijesti na internetskoj i </a:t>
            </a:r>
            <a:r>
              <a:rPr lang="hr-HR" b="1" dirty="0" err="1" smtClean="0"/>
              <a:t>facebook</a:t>
            </a:r>
            <a:r>
              <a:rPr lang="hr-HR" b="1" dirty="0" smtClean="0"/>
              <a:t> stranici škole</a:t>
            </a:r>
          </a:p>
          <a:p>
            <a:pPr>
              <a:spcBef>
                <a:spcPts val="0"/>
              </a:spcBef>
            </a:pPr>
            <a:r>
              <a:rPr lang="hr-HR" b="1" dirty="0" smtClean="0"/>
              <a:t>Razmislite o svojim željama i sposobnostima</a:t>
            </a:r>
          </a:p>
          <a:p>
            <a:pPr>
              <a:spcBef>
                <a:spcPts val="0"/>
              </a:spcBef>
            </a:pPr>
            <a:r>
              <a:rPr lang="hr-HR" b="1" dirty="0" smtClean="0"/>
              <a:t>Učite i </a:t>
            </a:r>
            <a:r>
              <a:rPr lang="hr-HR" b="1" dirty="0" err="1" smtClean="0"/>
              <a:t>nastojte</a:t>
            </a:r>
            <a:r>
              <a:rPr lang="hr-HR" b="1" dirty="0" smtClean="0"/>
              <a:t> ostvariti što bolji uspjeh </a:t>
            </a:r>
          </a:p>
          <a:p>
            <a:pPr>
              <a:spcBef>
                <a:spcPts val="0"/>
              </a:spcBef>
            </a:pPr>
            <a:r>
              <a:rPr lang="hr-HR" b="1" dirty="0" smtClean="0"/>
              <a:t>i najmanje razlike će biti bitne</a:t>
            </a:r>
          </a:p>
          <a:p>
            <a:endParaRPr lang="hr-HR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C5DA7-3571-4254-8856-4C3D70661915}" type="slidenum">
              <a:rPr lang="hr-HR" smtClean="0"/>
              <a:pPr>
                <a:defRPr/>
              </a:pPr>
              <a:t>31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zervirano mjesto sadržaja 2"/>
          <p:cNvSpPr>
            <a:spLocks noGrp="1"/>
          </p:cNvSpPr>
          <p:nvPr>
            <p:ph idx="1"/>
          </p:nvPr>
        </p:nvSpPr>
        <p:spPr>
          <a:xfrm>
            <a:off x="323850" y="260350"/>
            <a:ext cx="8229600" cy="6121400"/>
          </a:xfrm>
        </p:spPr>
        <p:txBody>
          <a:bodyPr/>
          <a:lstStyle/>
          <a:p>
            <a:r>
              <a:rPr lang="hr-HR" b="1" dirty="0" smtClean="0"/>
              <a:t>Tijekom prijava i upisa iako nema nastave na raspolaganju će vam biti razrednici, pedagog,</a:t>
            </a:r>
          </a:p>
          <a:p>
            <a:pPr>
              <a:buNone/>
            </a:pPr>
            <a:r>
              <a:rPr lang="hr-HR" b="1" dirty="0" smtClean="0"/>
              <a:t>	</a:t>
            </a:r>
            <a:r>
              <a:rPr lang="hr-HR" b="1" dirty="0" err="1" smtClean="0"/>
              <a:t>prof</a:t>
            </a:r>
            <a:r>
              <a:rPr lang="hr-HR" b="1" dirty="0" smtClean="0"/>
              <a:t>. </a:t>
            </a:r>
            <a:r>
              <a:rPr lang="hr-HR" b="1" dirty="0" err="1" smtClean="0"/>
              <a:t>Kanaet</a:t>
            </a:r>
            <a:r>
              <a:rPr lang="hr-HR" b="1" dirty="0" smtClean="0"/>
              <a:t> i </a:t>
            </a:r>
            <a:r>
              <a:rPr lang="hr-HR" b="1" dirty="0" err="1" smtClean="0"/>
              <a:t>prof</a:t>
            </a:r>
            <a:r>
              <a:rPr lang="hr-HR" b="1" dirty="0" smtClean="0"/>
              <a:t>. </a:t>
            </a:r>
            <a:r>
              <a:rPr lang="hr-HR" b="1" dirty="0" err="1" smtClean="0"/>
              <a:t>Gregić</a:t>
            </a:r>
            <a:r>
              <a:rPr lang="hr-HR" b="1" dirty="0" smtClean="0"/>
              <a:t> za sva pitanja</a:t>
            </a:r>
          </a:p>
          <a:p>
            <a:r>
              <a:rPr lang="hr-HR" b="1" dirty="0" smtClean="0"/>
              <a:t>Telefon 389-213 (škola)</a:t>
            </a:r>
          </a:p>
          <a:p>
            <a:r>
              <a:rPr lang="hr-HR" b="1" dirty="0" smtClean="0"/>
              <a:t>Upisno povjerenstvo će pratiti tijek prijava i kontaktirati roditelje ako je potrebno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9DE1A-59C3-4F75-861A-0D11D3862A8B}" type="slidenum">
              <a:rPr lang="hr-HR" smtClean="0"/>
              <a:pPr>
                <a:defRPr/>
              </a:pPr>
              <a:t>32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r>
              <a:rPr lang="hr-HR" b="1" smtClean="0"/>
              <a:t>Želim vam uspješan upis u željenu školu (i da ju završite  </a:t>
            </a:r>
            <a:r>
              <a:rPr lang="hr-HR" b="1" smtClean="0">
                <a:sym typeface="Wingdings" pitchFamily="2" charset="2"/>
              </a:rPr>
              <a:t>)</a:t>
            </a:r>
            <a:r>
              <a:rPr lang="hr-HR" b="1" smtClean="0"/>
              <a:t>!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860A4-3F2C-4AE8-BDFD-49FBFCDFD6D2}" type="slidenum">
              <a:rPr lang="hr-HR" smtClean="0"/>
              <a:pPr>
                <a:defRPr/>
              </a:pPr>
              <a:t>33</a:t>
            </a:fld>
            <a:endParaRPr lang="hr-HR"/>
          </a:p>
        </p:txBody>
      </p:sp>
      <p:pic>
        <p:nvPicPr>
          <p:cNvPr id="34821" name="Slika 8" descr="jotumbl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349500"/>
            <a:ext cx="54721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Slika 10" descr="jotumbl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4005263"/>
            <a:ext cx="14398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slov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/>
          <a:lstStyle/>
          <a:p>
            <a:pPr eaLnBrk="1" hangingPunct="1"/>
            <a:r>
              <a:rPr lang="hr-HR" smtClean="0"/>
              <a:t>Simulacija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651500" y="3789363"/>
            <a:ext cx="2657475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Drugi dio</a:t>
            </a:r>
          </a:p>
        </p:txBody>
      </p:sp>
      <p:pic>
        <p:nvPicPr>
          <p:cNvPr id="35844" name="Slika 4" descr="mouse-clic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276475"/>
            <a:ext cx="3959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490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www.upisi.hr</a:t>
            </a:r>
          </a:p>
        </p:txBody>
      </p:sp>
      <p:pic>
        <p:nvPicPr>
          <p:cNvPr id="36867" name="Rezervirano mjesto sadržaja 3" descr="upis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64" t="16542" r="7043" b="3908"/>
          <a:stretch>
            <a:fillRect/>
          </a:stretch>
        </p:blipFill>
        <p:spPr>
          <a:xfrm>
            <a:off x="684213" y="1125538"/>
            <a:ext cx="7775575" cy="4319587"/>
          </a:xfrm>
        </p:spPr>
      </p:pic>
      <p:sp>
        <p:nvSpPr>
          <p:cNvPr id="6148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48C209E-7DC9-4441-BDB2-F288CF70B7A5}" type="slidenum">
              <a:rPr lang="hr-HR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35</a:t>
            </a:fld>
            <a:endParaRPr lang="hr-HR" altLang="x-non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4835525" cy="706438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Prva prijava - registracija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1" name="Rezervirano mjesto sadržaja 3" descr="prva prija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844" t="16542" r="19572" b="19818"/>
          <a:stretch>
            <a:fillRect/>
          </a:stretch>
        </p:blipFill>
        <p:spPr>
          <a:xfrm>
            <a:off x="250825" y="1125538"/>
            <a:ext cx="6913563" cy="5327650"/>
          </a:xfrm>
        </p:spPr>
      </p:pic>
      <p:sp>
        <p:nvSpPr>
          <p:cNvPr id="5" name="Pravokutni oblačić 4"/>
          <p:cNvSpPr/>
          <p:nvPr/>
        </p:nvSpPr>
        <p:spPr>
          <a:xfrm>
            <a:off x="6011863" y="333375"/>
            <a:ext cx="2809875" cy="719138"/>
          </a:xfrm>
          <a:prstGeom prst="wedgeRectCallout">
            <a:avLst>
              <a:gd name="adj1" fmla="val -54740"/>
              <a:gd name="adj2" fmla="val 49012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b="1" dirty="0">
                <a:solidFill>
                  <a:srgbClr val="FF0000"/>
                </a:solidFill>
              </a:rPr>
              <a:t>Korisničko  ime i lozinka iz elektroničkog identiteta</a:t>
            </a:r>
          </a:p>
        </p:txBody>
      </p:sp>
      <p:sp>
        <p:nvSpPr>
          <p:cNvPr id="37893" name="TekstniOkvir 5"/>
          <p:cNvSpPr txBox="1">
            <a:spLocks noChangeArrowheads="1"/>
          </p:cNvSpPr>
          <p:nvPr/>
        </p:nvSpPr>
        <p:spPr bwMode="auto">
          <a:xfrm>
            <a:off x="4572000" y="4076700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/>
              <a:t>i</a:t>
            </a:r>
            <a:r>
              <a:rPr lang="hr-HR" sz="1400" b="1"/>
              <a:t>vana.horvat@skole.hr</a:t>
            </a:r>
          </a:p>
        </p:txBody>
      </p:sp>
      <p:sp>
        <p:nvSpPr>
          <p:cNvPr id="37894" name="TekstniOkvir 6"/>
          <p:cNvSpPr txBox="1">
            <a:spLocks noChangeArrowheads="1"/>
          </p:cNvSpPr>
          <p:nvPr/>
        </p:nvSpPr>
        <p:spPr bwMode="auto">
          <a:xfrm>
            <a:off x="4643438" y="4508500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/>
              <a:t>3Rt43Kmj</a:t>
            </a:r>
          </a:p>
        </p:txBody>
      </p:sp>
      <p:sp>
        <p:nvSpPr>
          <p:cNvPr id="8" name="Pravokutni oblačić 7"/>
          <p:cNvSpPr/>
          <p:nvPr/>
        </p:nvSpPr>
        <p:spPr>
          <a:xfrm>
            <a:off x="5364163" y="5805488"/>
            <a:ext cx="3600450" cy="792162"/>
          </a:xfrm>
          <a:prstGeom prst="wedgeRectCallout">
            <a:avLst>
              <a:gd name="adj1" fmla="val -37889"/>
              <a:gd name="adj2" fmla="val -13297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b="1" dirty="0">
                <a:solidFill>
                  <a:srgbClr val="FF0000"/>
                </a:solidFill>
              </a:rPr>
              <a:t>Broj mobitela na koji će biti poslan pin (</a:t>
            </a:r>
            <a:r>
              <a:rPr lang="hr-HR" b="1" dirty="0" err="1">
                <a:solidFill>
                  <a:srgbClr val="FF0000"/>
                </a:solidFill>
              </a:rPr>
              <a:t>četveroznamentasti</a:t>
            </a:r>
            <a:r>
              <a:rPr lang="hr-HR" b="1" dirty="0">
                <a:solidFill>
                  <a:srgbClr val="FF0000"/>
                </a:solidFill>
              </a:rPr>
              <a:t> broj)</a:t>
            </a:r>
          </a:p>
        </p:txBody>
      </p:sp>
      <p:sp>
        <p:nvSpPr>
          <p:cNvPr id="37896" name="TekstniOkvir 8"/>
          <p:cNvSpPr txBox="1">
            <a:spLocks noChangeArrowheads="1"/>
          </p:cNvSpPr>
          <p:nvPr/>
        </p:nvSpPr>
        <p:spPr bwMode="auto">
          <a:xfrm>
            <a:off x="4572000" y="4797425"/>
            <a:ext cx="122396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000" b="1"/>
              <a:t>Mobitel</a:t>
            </a:r>
          </a:p>
          <a:p>
            <a:r>
              <a:rPr lang="hr-HR" sz="1400" b="1"/>
              <a:t>0919124419</a:t>
            </a:r>
          </a:p>
        </p:txBody>
      </p:sp>
      <p:sp>
        <p:nvSpPr>
          <p:cNvPr id="8201" name="Rezervirano mjesto broja slajda 8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EE1F59D-0DB8-42EE-9ABF-6F50BA73CBB7}" type="slidenum">
              <a:rPr lang="hr-HR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36</a:t>
            </a:fld>
            <a:endParaRPr lang="hr-HR" altLang="x-non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9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u sustav</a:t>
            </a:r>
          </a:p>
        </p:txBody>
      </p:sp>
      <p:pic>
        <p:nvPicPr>
          <p:cNvPr id="38915" name="Rezervirano mjesto sadržaja 3" descr="upis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951" r="4358" b="10272"/>
          <a:stretch>
            <a:fillRect/>
          </a:stretch>
        </p:blipFill>
        <p:spPr>
          <a:xfrm>
            <a:off x="179388" y="1052513"/>
            <a:ext cx="8677275" cy="5184775"/>
          </a:xfrm>
        </p:spPr>
      </p:pic>
      <p:sp>
        <p:nvSpPr>
          <p:cNvPr id="38916" name="TekstniOkvir 5"/>
          <p:cNvSpPr txBox="1">
            <a:spLocks noChangeArrowheads="1"/>
          </p:cNvSpPr>
          <p:nvPr/>
        </p:nvSpPr>
        <p:spPr bwMode="auto">
          <a:xfrm>
            <a:off x="5867400" y="3933825"/>
            <a:ext cx="2017713" cy="306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>
                <a:latin typeface="Calibri" pitchFamily="34" charset="0"/>
              </a:rPr>
              <a:t>ivana.horvat@ skole.hr</a:t>
            </a:r>
          </a:p>
        </p:txBody>
      </p:sp>
      <p:sp>
        <p:nvSpPr>
          <p:cNvPr id="7" name="Pravokutni oblačić 6"/>
          <p:cNvSpPr/>
          <p:nvPr/>
        </p:nvSpPr>
        <p:spPr>
          <a:xfrm>
            <a:off x="3563938" y="2708275"/>
            <a:ext cx="3816350" cy="433388"/>
          </a:xfrm>
          <a:prstGeom prst="wedgeRectCallout">
            <a:avLst>
              <a:gd name="adj1" fmla="val 57547"/>
              <a:gd name="adj2" fmla="val 23269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Upisati sa </a:t>
            </a:r>
            <a:r>
              <a:rPr lang="hr-HR" b="1" dirty="0" err="1">
                <a:solidFill>
                  <a:srgbClr val="FF0000"/>
                </a:solidFill>
              </a:rPr>
              <a:t>elektorničkog</a:t>
            </a:r>
            <a:r>
              <a:rPr lang="hr-HR" b="1" dirty="0">
                <a:solidFill>
                  <a:srgbClr val="FF0000"/>
                </a:solidFill>
              </a:rPr>
              <a:t> identiteta</a:t>
            </a:r>
          </a:p>
        </p:txBody>
      </p:sp>
      <p:sp>
        <p:nvSpPr>
          <p:cNvPr id="8" name="Pravokutni oblačić 7"/>
          <p:cNvSpPr/>
          <p:nvPr/>
        </p:nvSpPr>
        <p:spPr>
          <a:xfrm>
            <a:off x="5508625" y="6308725"/>
            <a:ext cx="3384550" cy="360363"/>
          </a:xfrm>
          <a:prstGeom prst="wedgeRectCallout">
            <a:avLst>
              <a:gd name="adj1" fmla="val 2791"/>
              <a:gd name="adj2" fmla="val -29676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Pin dobiven putem mobitela</a:t>
            </a:r>
          </a:p>
        </p:txBody>
      </p:sp>
      <p:sp>
        <p:nvSpPr>
          <p:cNvPr id="9223" name="Rezervirano mjesto broja slajda 8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B017B38-4488-413F-BDD4-031B0C911E27}" type="slidenum">
              <a:rPr lang="hr-HR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37</a:t>
            </a:fld>
            <a:endParaRPr lang="hr-HR" altLang="x-non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5834063" cy="490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Osobni podaci i podaci za kontakt</a:t>
            </a:r>
          </a:p>
        </p:txBody>
      </p:sp>
      <p:pic>
        <p:nvPicPr>
          <p:cNvPr id="39939" name="Rezervirano mjesto sadržaja 3" descr="moji poda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254" t="18134" r="23152" b="3908"/>
          <a:stretch>
            <a:fillRect/>
          </a:stretch>
        </p:blipFill>
        <p:spPr>
          <a:xfrm>
            <a:off x="468313" y="1125538"/>
            <a:ext cx="7632700" cy="5327650"/>
          </a:xfrm>
        </p:spPr>
      </p:pic>
      <p:sp>
        <p:nvSpPr>
          <p:cNvPr id="5" name="Pravokutni oblačić 4"/>
          <p:cNvSpPr/>
          <p:nvPr/>
        </p:nvSpPr>
        <p:spPr>
          <a:xfrm>
            <a:off x="4427538" y="2133600"/>
            <a:ext cx="4392612" cy="935038"/>
          </a:xfrm>
          <a:prstGeom prst="wedgeRectCallout">
            <a:avLst>
              <a:gd name="adj1" fmla="val -90404"/>
              <a:gd name="adj2" fmla="val -6095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Provjerit! Ako ima pogrešaka javiti razredniku da ispravi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2771775" y="1341438"/>
            <a:ext cx="1079500" cy="5032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9942" name="TekstniOkvir 6"/>
          <p:cNvSpPr txBox="1">
            <a:spLocks noChangeArrowheads="1"/>
          </p:cNvSpPr>
          <p:nvPr/>
        </p:nvSpPr>
        <p:spPr bwMode="auto">
          <a:xfrm>
            <a:off x="2555875" y="2276475"/>
            <a:ext cx="936625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>
                <a:latin typeface="Calibri" pitchFamily="34" charset="0"/>
              </a:rPr>
              <a:t>Ivana</a:t>
            </a:r>
            <a:r>
              <a:rPr lang="hr-HR" sz="1600">
                <a:latin typeface="Calibri" pitchFamily="34" charset="0"/>
              </a:rPr>
              <a:t> </a:t>
            </a:r>
          </a:p>
        </p:txBody>
      </p:sp>
      <p:sp>
        <p:nvSpPr>
          <p:cNvPr id="39943" name="TekstniOkvir 7"/>
          <p:cNvSpPr txBox="1">
            <a:spLocks noChangeArrowheads="1"/>
          </p:cNvSpPr>
          <p:nvPr/>
        </p:nvSpPr>
        <p:spPr bwMode="auto">
          <a:xfrm>
            <a:off x="2555875" y="2565400"/>
            <a:ext cx="9366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>
                <a:latin typeface="Calibri" pitchFamily="34" charset="0"/>
              </a:rPr>
              <a:t>Horvat</a:t>
            </a:r>
          </a:p>
        </p:txBody>
      </p:sp>
      <p:sp>
        <p:nvSpPr>
          <p:cNvPr id="10248" name="Rezervirano mjesto broja slajda 7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11D44C74-9201-4248-A76B-CE78F61E4D2A}" type="slidenum">
              <a:rPr lang="hr-HR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38</a:t>
            </a:fld>
            <a:endParaRPr lang="hr-HR" altLang="x-non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5184775" cy="4905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Ocjene: osnovno obrazovanje</a:t>
            </a:r>
          </a:p>
        </p:txBody>
      </p:sp>
      <p:pic>
        <p:nvPicPr>
          <p:cNvPr id="40963" name="Rezervirano mjesto sadržaja 3" descr="moji podaci ocje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799" t="5405" r="28627" b="3908"/>
          <a:stretch>
            <a:fillRect/>
          </a:stretch>
        </p:blipFill>
        <p:spPr>
          <a:xfrm>
            <a:off x="250825" y="908050"/>
            <a:ext cx="6408738" cy="5691188"/>
          </a:xfrm>
        </p:spPr>
      </p:pic>
      <p:sp>
        <p:nvSpPr>
          <p:cNvPr id="5" name="Zaobljeni pravokutnik 4"/>
          <p:cNvSpPr/>
          <p:nvPr/>
        </p:nvSpPr>
        <p:spPr>
          <a:xfrm>
            <a:off x="2411413" y="1268413"/>
            <a:ext cx="863600" cy="36036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6" name="Pravokutni oblačić 5"/>
          <p:cNvSpPr/>
          <p:nvPr/>
        </p:nvSpPr>
        <p:spPr>
          <a:xfrm>
            <a:off x="6659563" y="1052513"/>
            <a:ext cx="2305050" cy="1081087"/>
          </a:xfrm>
          <a:prstGeom prst="wedgeRectCallout">
            <a:avLst>
              <a:gd name="adj1" fmla="val -194673"/>
              <a:gd name="adj2" fmla="val -250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Provjerit! Ako ima pogrešaka javiti razredniku da ispravi</a:t>
            </a:r>
          </a:p>
        </p:txBody>
      </p:sp>
      <p:sp>
        <p:nvSpPr>
          <p:cNvPr id="11270" name="Rezervirano mjesto broja slajda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446A0B4-7650-43FC-A13E-9FF32B8D2DDD}" type="slidenum">
              <a:rPr lang="hr-HR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39</a:t>
            </a:fld>
            <a:endParaRPr lang="hr-HR" altLang="x-non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Cilj</a:t>
            </a:r>
          </a:p>
        </p:txBody>
      </p:sp>
      <p:sp>
        <p:nvSpPr>
          <p:cNvPr id="512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pPr eaLnBrk="1" hangingPunct="1"/>
            <a:r>
              <a:rPr lang="hr-HR" b="1" smtClean="0"/>
              <a:t>Obrazovanje dostupno svima pod jednakim uvjetima</a:t>
            </a:r>
          </a:p>
          <a:p>
            <a:pPr eaLnBrk="1" hangingPunct="1"/>
            <a:r>
              <a:rPr lang="hr-HR" b="1" smtClean="0"/>
              <a:t>Informatizirati proces upisa u srednje škole </a:t>
            </a:r>
          </a:p>
          <a:p>
            <a:pPr eaLnBrk="1" hangingPunct="1"/>
            <a:r>
              <a:rPr lang="hr-HR" b="1" smtClean="0"/>
              <a:t>Olakšati život svim sudionicima procesa upisa (učenicima, roditeljima, srednjim školama, osnivačima, ministarstvu) </a:t>
            </a:r>
          </a:p>
          <a:p>
            <a:pPr eaLnBrk="1" hangingPunct="1"/>
            <a:r>
              <a:rPr lang="pt-BR" b="1" smtClean="0"/>
              <a:t>Imati točnu evidenciju o upisanim učenicima</a:t>
            </a:r>
            <a:r>
              <a:rPr lang="hr-HR" b="1" smtClean="0"/>
              <a:t> </a:t>
            </a:r>
            <a:endParaRPr lang="pt-BR" b="1" smtClean="0"/>
          </a:p>
          <a:p>
            <a:pPr eaLnBrk="1" hangingPunct="1"/>
            <a:r>
              <a:rPr lang="pl-PL" b="1" smtClean="0"/>
              <a:t>Imati kontrolu nad procesom upisa </a:t>
            </a:r>
          </a:p>
          <a:p>
            <a:pPr eaLnBrk="1" hangingPunct="1"/>
            <a:endParaRPr lang="hr-HR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B5DA0-0A35-4B9F-80D4-16BAD7DE3781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438" cy="490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Obrazovni programi</a:t>
            </a:r>
          </a:p>
        </p:txBody>
      </p:sp>
      <p:pic>
        <p:nvPicPr>
          <p:cNvPr id="41987" name="Rezervirano mjesto sadržaja 3" descr="odab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485" t="8875" r="30312" b="23477"/>
          <a:stretch>
            <a:fillRect/>
          </a:stretch>
        </p:blipFill>
        <p:spPr>
          <a:xfrm>
            <a:off x="179388" y="1196975"/>
            <a:ext cx="7056437" cy="5184775"/>
          </a:xfrm>
        </p:spPr>
      </p:pic>
      <p:sp>
        <p:nvSpPr>
          <p:cNvPr id="41988" name="TekstniOkvir 4"/>
          <p:cNvSpPr txBox="1">
            <a:spLocks noChangeArrowheads="1"/>
          </p:cNvSpPr>
          <p:nvPr/>
        </p:nvSpPr>
        <p:spPr bwMode="auto">
          <a:xfrm>
            <a:off x="6372225" y="1844675"/>
            <a:ext cx="5032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6" name="Pravokutni oblačić 5"/>
          <p:cNvSpPr/>
          <p:nvPr/>
        </p:nvSpPr>
        <p:spPr>
          <a:xfrm>
            <a:off x="6659563" y="2349500"/>
            <a:ext cx="2233612" cy="1150938"/>
          </a:xfrm>
          <a:prstGeom prst="wedgeRectCallout">
            <a:avLst>
              <a:gd name="adj1" fmla="val -134953"/>
              <a:gd name="adj2" fmla="val 9174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Pregled svih postojećih programa prema različitim kriterijima</a:t>
            </a:r>
          </a:p>
        </p:txBody>
      </p:sp>
      <p:sp>
        <p:nvSpPr>
          <p:cNvPr id="7" name="Pravokutni oblačić 6"/>
          <p:cNvSpPr/>
          <p:nvPr/>
        </p:nvSpPr>
        <p:spPr>
          <a:xfrm>
            <a:off x="5795963" y="5949950"/>
            <a:ext cx="3024187" cy="574675"/>
          </a:xfrm>
          <a:prstGeom prst="wedgeRectCallout">
            <a:avLst>
              <a:gd name="adj1" fmla="val -51003"/>
              <a:gd name="adj2" fmla="val -18306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Više o programu. Odabir…</a:t>
            </a:r>
          </a:p>
        </p:txBody>
      </p:sp>
      <p:sp>
        <p:nvSpPr>
          <p:cNvPr id="12295" name="Rezervirano mjesto broja slajda 7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37434E3-8FDB-4CE2-A1AA-E2231B49AC03}" type="slidenum">
              <a:rPr lang="hr-HR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40</a:t>
            </a:fld>
            <a:endParaRPr lang="hr-HR" altLang="x-non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350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Obrazovni programi (detalji – podaci o školi, opis zanimanja) </a:t>
            </a:r>
          </a:p>
        </p:txBody>
      </p:sp>
      <p:pic>
        <p:nvPicPr>
          <p:cNvPr id="43011" name="Rezervirano mjesto sadržaja 3" descr="dtalji gim jezič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389" t="13361" r="32114" b="8681"/>
          <a:stretch>
            <a:fillRect/>
          </a:stretch>
        </p:blipFill>
        <p:spPr>
          <a:xfrm>
            <a:off x="250825" y="836613"/>
            <a:ext cx="6408738" cy="5832475"/>
          </a:xfrm>
        </p:spPr>
      </p:pic>
      <p:sp>
        <p:nvSpPr>
          <p:cNvPr id="4" name="Pravokutni oblačić 3"/>
          <p:cNvSpPr/>
          <p:nvPr/>
        </p:nvSpPr>
        <p:spPr>
          <a:xfrm>
            <a:off x="7019925" y="1125538"/>
            <a:ext cx="1944688" cy="1509712"/>
          </a:xfrm>
          <a:prstGeom prst="wedgeRectCallout">
            <a:avLst>
              <a:gd name="adj1" fmla="val -260151"/>
              <a:gd name="adj2" fmla="val 7130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Naziv škole, </a:t>
            </a:r>
            <a:r>
              <a:rPr lang="hr-HR" b="1" dirty="0" err="1">
                <a:solidFill>
                  <a:srgbClr val="FF0000"/>
                </a:solidFill>
              </a:rPr>
              <a:t>aresa</a:t>
            </a:r>
            <a:r>
              <a:rPr lang="hr-HR" b="1" dirty="0">
                <a:solidFill>
                  <a:srgbClr val="FF0000"/>
                </a:solidFill>
              </a:rPr>
              <a:t>, telefon, </a:t>
            </a:r>
            <a:r>
              <a:rPr lang="hr-HR" b="1" dirty="0" err="1">
                <a:solidFill>
                  <a:srgbClr val="FF0000"/>
                </a:solidFill>
              </a:rPr>
              <a:t>telefax</a:t>
            </a:r>
            <a:r>
              <a:rPr lang="hr-HR" b="1" dirty="0">
                <a:solidFill>
                  <a:srgbClr val="FF0000"/>
                </a:solidFill>
              </a:rPr>
              <a:t>, lokacija, e-mail adresa, web stranica </a:t>
            </a:r>
          </a:p>
        </p:txBody>
      </p:sp>
      <p:sp>
        <p:nvSpPr>
          <p:cNvPr id="5" name="Pravokutni oblačić 4"/>
          <p:cNvSpPr/>
          <p:nvPr/>
        </p:nvSpPr>
        <p:spPr>
          <a:xfrm>
            <a:off x="6804025" y="4941888"/>
            <a:ext cx="2160588" cy="1008062"/>
          </a:xfrm>
          <a:prstGeom prst="wedgeRectCallout">
            <a:avLst>
              <a:gd name="adj1" fmla="val -199100"/>
              <a:gd name="adj2" fmla="val -5594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Program, vrijeme trajanja, opis programa </a:t>
            </a:r>
          </a:p>
        </p:txBody>
      </p:sp>
      <p:sp>
        <p:nvSpPr>
          <p:cNvPr id="13318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6224FEB5-E1F1-45D8-AADC-C99D205E3492}" type="slidenum">
              <a:rPr lang="hr-HR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41</a:t>
            </a:fld>
            <a:endParaRPr lang="hr-HR" altLang="x-non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8509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Obrazovni programi detalji – upisne kvote, bodovni prag</a:t>
            </a:r>
          </a:p>
        </p:txBody>
      </p:sp>
      <p:pic>
        <p:nvPicPr>
          <p:cNvPr id="44035" name="Rezervirano mjesto sadržaja 3" descr="detalj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305" t="13632" r="33054" b="9219"/>
          <a:stretch>
            <a:fillRect/>
          </a:stretch>
        </p:blipFill>
        <p:spPr>
          <a:xfrm>
            <a:off x="179388" y="836613"/>
            <a:ext cx="6480175" cy="5832475"/>
          </a:xfrm>
        </p:spPr>
      </p:pic>
      <p:sp>
        <p:nvSpPr>
          <p:cNvPr id="4" name="Pravokutni oblačić 3"/>
          <p:cNvSpPr/>
          <p:nvPr/>
        </p:nvSpPr>
        <p:spPr>
          <a:xfrm>
            <a:off x="7164388" y="1268413"/>
            <a:ext cx="1800225" cy="1008062"/>
          </a:xfrm>
          <a:prstGeom prst="wedgeRectCallout">
            <a:avLst>
              <a:gd name="adj1" fmla="val -315440"/>
              <a:gd name="adj2" fmla="val -1966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Upisna kvota, bodovni prag </a:t>
            </a:r>
          </a:p>
        </p:txBody>
      </p:sp>
      <p:sp>
        <p:nvSpPr>
          <p:cNvPr id="5" name="Pravokutni oblačić 4"/>
          <p:cNvSpPr/>
          <p:nvPr/>
        </p:nvSpPr>
        <p:spPr>
          <a:xfrm>
            <a:off x="7235825" y="2924175"/>
            <a:ext cx="1728788" cy="1009650"/>
          </a:xfrm>
          <a:prstGeom prst="wedgeRectCallout">
            <a:avLst>
              <a:gd name="adj1" fmla="val -93987"/>
              <a:gd name="adj2" fmla="val 10165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Dodatni bodovi i kriteriji upisa </a:t>
            </a:r>
          </a:p>
        </p:txBody>
      </p:sp>
      <p:sp>
        <p:nvSpPr>
          <p:cNvPr id="14342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CF158E16-547A-4AC3-86C7-557EB52CF750}" type="slidenum">
              <a:rPr lang="hr-HR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42</a:t>
            </a:fld>
            <a:endParaRPr lang="hr-HR" altLang="x-non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2009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Obrazovni programi (dodatne provjere)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9" name="Rezervirano mjesto sadržaja 3" descr="upute za pribor za testiran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206" t="38644" r="33105" b="8681"/>
          <a:stretch>
            <a:fillRect/>
          </a:stretch>
        </p:blipFill>
        <p:spPr>
          <a:xfrm>
            <a:off x="179388" y="1773238"/>
            <a:ext cx="6769100" cy="4895850"/>
          </a:xfrm>
        </p:spPr>
      </p:pic>
      <p:sp>
        <p:nvSpPr>
          <p:cNvPr id="5" name="Pravokutni oblačić 4"/>
          <p:cNvSpPr/>
          <p:nvPr/>
        </p:nvSpPr>
        <p:spPr>
          <a:xfrm>
            <a:off x="5940425" y="908050"/>
            <a:ext cx="2952750" cy="576263"/>
          </a:xfrm>
          <a:prstGeom prst="wedgeRectCallout">
            <a:avLst>
              <a:gd name="adj1" fmla="val -161283"/>
              <a:gd name="adj2" fmla="val 40466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Dodatne provjere, ako ih ima</a:t>
            </a:r>
          </a:p>
        </p:txBody>
      </p:sp>
      <p:sp>
        <p:nvSpPr>
          <p:cNvPr id="6" name="Pravokutni oblačić 5"/>
          <p:cNvSpPr/>
          <p:nvPr/>
        </p:nvSpPr>
        <p:spPr>
          <a:xfrm>
            <a:off x="7308850" y="4581525"/>
            <a:ext cx="1663700" cy="792163"/>
          </a:xfrm>
          <a:prstGeom prst="wedgeRectCallout">
            <a:avLst>
              <a:gd name="adj1" fmla="val -124400"/>
              <a:gd name="adj2" fmla="val 1234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Dodatne provjere, ako ih ima</a:t>
            </a:r>
          </a:p>
        </p:txBody>
      </p:sp>
      <p:sp>
        <p:nvSpPr>
          <p:cNvPr id="7" name="Zaobljeni pravokutnik 6"/>
          <p:cNvSpPr/>
          <p:nvPr/>
        </p:nvSpPr>
        <p:spPr>
          <a:xfrm>
            <a:off x="468313" y="4221163"/>
            <a:ext cx="1655762" cy="431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6391" name="Rezervirano mjesto broja slajda 7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23367AE-7C6B-4C99-8651-93E760440BCE}" type="slidenum">
              <a:rPr lang="hr-HR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43</a:t>
            </a:fld>
            <a:endParaRPr lang="hr-HR" altLang="x-non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419850" cy="6334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 raspored – dodatne provjere</a:t>
            </a:r>
          </a:p>
        </p:txBody>
      </p:sp>
      <p:pic>
        <p:nvPicPr>
          <p:cNvPr id="15363" name="Rezervirano mjesto sadržaja 3" descr="upute za testiran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015" t="6996" r="30316" b="51195"/>
          <a:stretch>
            <a:fillRect/>
          </a:stretch>
        </p:blipFill>
        <p:spPr>
          <a:xfrm>
            <a:off x="0" y="908720"/>
            <a:ext cx="8856984" cy="5256584"/>
          </a:xfrm>
          <a:prstGeom prst="roundRect">
            <a:avLst/>
          </a:prstGeom>
        </p:spPr>
      </p:pic>
      <p:sp>
        <p:nvSpPr>
          <p:cNvPr id="4" name="Zaobljeni pravokutnik 3"/>
          <p:cNvSpPr/>
          <p:nvPr/>
        </p:nvSpPr>
        <p:spPr>
          <a:xfrm>
            <a:off x="5076825" y="2997200"/>
            <a:ext cx="863600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7413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E59F132-6F86-40E2-8109-BB0D3FC72142}" type="slidenum">
              <a:rPr lang="hr-HR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44</a:t>
            </a:fld>
            <a:endParaRPr lang="hr-HR" altLang="x-non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561975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Odabir stranih jezika i izbornih predmeta</a:t>
            </a:r>
          </a:p>
        </p:txBody>
      </p:sp>
      <p:pic>
        <p:nvPicPr>
          <p:cNvPr id="47107" name="Rezervirano mjesto sadržaja 3" descr="odabir jezika i izbornih predme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820" t="16298" r="34254" b="10272"/>
          <a:stretch>
            <a:fillRect/>
          </a:stretch>
        </p:blipFill>
        <p:spPr>
          <a:xfrm>
            <a:off x="395288" y="836613"/>
            <a:ext cx="6697662" cy="5707062"/>
          </a:xfrm>
        </p:spPr>
      </p:pic>
      <p:pic>
        <p:nvPicPr>
          <p:cNvPr id="47108" name="Slika 3" descr="imagesCAWE9QY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6299200"/>
            <a:ext cx="3952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6F4A5B14-8E98-43A8-97B3-D58514873183}" type="slidenum">
              <a:rPr lang="hr-HR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45</a:t>
            </a:fld>
            <a:endParaRPr lang="hr-HR" altLang="x-non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435975" cy="5619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Odabir stranih jezika i izbornih predmeta</a:t>
            </a:r>
            <a:endParaRPr lang="hr-H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1" name="Rezervirano mjesto sadržaja 3" descr="odabir jezika i izbornih predmet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152" t="13361" r="32106" b="8681"/>
          <a:stretch>
            <a:fillRect/>
          </a:stretch>
        </p:blipFill>
        <p:spPr>
          <a:xfrm>
            <a:off x="323850" y="765175"/>
            <a:ext cx="6985000" cy="5819775"/>
          </a:xfrm>
        </p:spPr>
      </p:pic>
      <p:pic>
        <p:nvPicPr>
          <p:cNvPr id="48132" name="Slika 3" descr="imagesCAWE9QY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6165850"/>
            <a:ext cx="3952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FCABB85-B65D-4CE2-A8EA-B51AEED92AE5}" type="slidenum">
              <a:rPr lang="hr-HR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46</a:t>
            </a:fld>
            <a:endParaRPr lang="hr-HR" altLang="x-non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9038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 odabir</a:t>
            </a:r>
          </a:p>
        </p:txBody>
      </p:sp>
      <p:pic>
        <p:nvPicPr>
          <p:cNvPr id="49155" name="Rezervirano mjesto sadržaja 3" descr="potpuni odab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463" t="6996" r="30315" b="23003"/>
          <a:stretch>
            <a:fillRect/>
          </a:stretch>
        </p:blipFill>
        <p:spPr>
          <a:xfrm>
            <a:off x="250825" y="981075"/>
            <a:ext cx="6337300" cy="5327650"/>
          </a:xfrm>
        </p:spPr>
      </p:pic>
      <p:sp>
        <p:nvSpPr>
          <p:cNvPr id="4" name="Zaobljeni pravokutnik 3"/>
          <p:cNvSpPr/>
          <p:nvPr/>
        </p:nvSpPr>
        <p:spPr>
          <a:xfrm>
            <a:off x="2843213" y="2133600"/>
            <a:ext cx="792162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5" name="Pravokutni oblačić 4"/>
          <p:cNvSpPr/>
          <p:nvPr/>
        </p:nvSpPr>
        <p:spPr>
          <a:xfrm>
            <a:off x="6875463" y="1557338"/>
            <a:ext cx="2097087" cy="1584325"/>
          </a:xfrm>
          <a:prstGeom prst="wedgeRectCallout">
            <a:avLst>
              <a:gd name="adj1" fmla="val -85135"/>
              <a:gd name="adj2" fmla="val 13046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Popis prijavljenih programa, promjena jezika i izbornih predmeta, brisanje</a:t>
            </a:r>
          </a:p>
        </p:txBody>
      </p:sp>
      <p:sp>
        <p:nvSpPr>
          <p:cNvPr id="6" name="Pravokutni oblačić 5"/>
          <p:cNvSpPr/>
          <p:nvPr/>
        </p:nvSpPr>
        <p:spPr>
          <a:xfrm>
            <a:off x="179388" y="6021388"/>
            <a:ext cx="2097087" cy="576262"/>
          </a:xfrm>
          <a:prstGeom prst="wedgeRectCallout">
            <a:avLst>
              <a:gd name="adj1" fmla="val 35891"/>
              <a:gd name="adj2" fmla="val -14692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err="1">
                <a:solidFill>
                  <a:srgbClr val="FF0000"/>
                </a:solidFill>
              </a:rPr>
              <a:t>Mjenjanje</a:t>
            </a:r>
            <a:r>
              <a:rPr lang="hr-HR" b="1" dirty="0">
                <a:solidFill>
                  <a:srgbClr val="FF0000"/>
                </a:solidFill>
              </a:rPr>
              <a:t> prioriteta</a:t>
            </a:r>
          </a:p>
        </p:txBody>
      </p:sp>
      <p:sp>
        <p:nvSpPr>
          <p:cNvPr id="20487" name="Rezervirano mjesto broja slajda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9762563-F5C6-4BD8-87CF-3DC31F54FEF3}" type="slidenum">
              <a:rPr lang="hr-HR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47</a:t>
            </a:fld>
            <a:endParaRPr lang="hr-HR" altLang="x-non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zervirano mjesto sadržaja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6048375"/>
          </a:xfrm>
        </p:spPr>
        <p:txBody>
          <a:bodyPr/>
          <a:lstStyle/>
          <a:p>
            <a:pPr eaLnBrk="1" hangingPunct="1"/>
            <a:r>
              <a:rPr lang="hr-HR" smtClean="0"/>
              <a:t>Natječaj u Glasu Slavonije do 10.6.2014.</a:t>
            </a:r>
          </a:p>
          <a:p>
            <a:pPr eaLnBrk="1" hangingPunct="1"/>
            <a:r>
              <a:rPr lang="hr-HR" smtClean="0"/>
              <a:t>Potpisivanje prijavnica u našoj školi – obavezan dolazak roditelja i učenika</a:t>
            </a:r>
          </a:p>
          <a:p>
            <a:pPr eaLnBrk="1" hangingPunct="1"/>
            <a:r>
              <a:rPr lang="hr-HR" b="1" u="sng" smtClean="0">
                <a:solidFill>
                  <a:srgbClr val="FF0000"/>
                </a:solidFill>
              </a:rPr>
              <a:t>srijeda 9.7.2014. u 18,00 h</a:t>
            </a:r>
          </a:p>
          <a:p>
            <a:pPr eaLnBrk="1" hangingPunct="1"/>
            <a:r>
              <a:rPr lang="hr-HR" b="1" u="sng" smtClean="0">
                <a:solidFill>
                  <a:srgbClr val="FF0000"/>
                </a:solidFill>
              </a:rPr>
              <a:t>DOBRO PROČITATI SVE SA STRANICE UPISI.HR!</a:t>
            </a:r>
          </a:p>
          <a:p>
            <a:pPr eaLnBrk="1" hangingPunct="1"/>
            <a:r>
              <a:rPr lang="hr-HR" b="1" u="sng" smtClean="0">
                <a:solidFill>
                  <a:srgbClr val="FF0000"/>
                </a:solidFill>
              </a:rPr>
              <a:t>NE TREBA BRINUTI </a:t>
            </a:r>
            <a:r>
              <a:rPr lang="hr-HR" b="1" u="sng" smtClean="0">
                <a:solidFill>
                  <a:srgbClr val="FF0000"/>
                </a:solidFill>
                <a:sym typeface="Wingdings" pitchFamily="2" charset="2"/>
              </a:rPr>
              <a:t>!</a:t>
            </a:r>
          </a:p>
          <a:p>
            <a:pPr eaLnBrk="1" hangingPunct="1"/>
            <a:r>
              <a:rPr lang="hr-HR" b="1" u="sng" smtClean="0">
                <a:solidFill>
                  <a:srgbClr val="FF0000"/>
                </a:solidFill>
                <a:sym typeface="Wingdings" pitchFamily="2" charset="2"/>
              </a:rPr>
              <a:t>PAZITI NA ROKOVE DONOŠENJA POTVRDA!</a:t>
            </a:r>
            <a:endParaRPr lang="hr-HR" b="1" u="sng" smtClean="0">
              <a:solidFill>
                <a:srgbClr val="FF0000"/>
              </a:solidFill>
            </a:endParaRPr>
          </a:p>
          <a:p>
            <a:pPr eaLnBrk="1" hangingPunct="1"/>
            <a:r>
              <a:rPr lang="hr-HR" b="1" u="sng" smtClean="0">
                <a:solidFill>
                  <a:srgbClr val="FF0000"/>
                </a:solidFill>
              </a:rPr>
              <a:t>ZA SVE IMA VREMENA!</a:t>
            </a:r>
          </a:p>
          <a:p>
            <a:pPr eaLnBrk="1" hangingPunct="1"/>
            <a:r>
              <a:rPr lang="hr-HR" b="1" u="sng" smtClean="0">
                <a:solidFill>
                  <a:srgbClr val="FF0000"/>
                </a:solidFill>
              </a:rPr>
              <a:t>SLOBODNO POSTAVITE PITANJA</a:t>
            </a:r>
            <a:r>
              <a:rPr lang="hr-HR" b="1" u="sng" smtClean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hr-HR" b="1" u="sng" smtClean="0">
              <a:solidFill>
                <a:srgbClr val="FF0000"/>
              </a:solidFill>
            </a:endParaRPr>
          </a:p>
          <a:p>
            <a:pPr eaLnBrk="1" hangingPunct="1"/>
            <a:endParaRPr lang="hr-HR" smtClean="0"/>
          </a:p>
          <a:p>
            <a:pPr eaLnBrk="1" hangingPunct="1">
              <a:buFont typeface="Arial" pitchFamily="34" charset="0"/>
              <a:buNone/>
            </a:pPr>
            <a:endParaRPr lang="hr-HR" smtClean="0"/>
          </a:p>
        </p:txBody>
      </p:sp>
      <p:sp>
        <p:nvSpPr>
          <p:cNvPr id="28675" name="Rezervirano mjesto broja slajda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8B464EB8-EFBD-4344-AE30-85956015EC0B}" type="slidenum">
              <a:rPr lang="hr-HR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48</a:t>
            </a:fld>
            <a:endParaRPr lang="hr-HR" altLang="x-non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964612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hr-HR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7200" dirty="0" smtClean="0">
                <a:latin typeface="Bauhaus 93" pitchFamily="82" charset="0"/>
              </a:rPr>
              <a:t>Hvala !</a:t>
            </a:r>
            <a:endParaRPr lang="hr-HR" sz="7200" dirty="0">
              <a:latin typeface="Bauhaus 93" pitchFamily="82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79D8C-6B2E-43D9-95FE-04E7D8E6CE0F}" type="slidenum">
              <a:rPr lang="hr-HR" smtClean="0"/>
              <a:pPr>
                <a:defRPr/>
              </a:pPr>
              <a:t>49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Prednosti</a:t>
            </a:r>
          </a:p>
        </p:txBody>
      </p:sp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Nema troškova </a:t>
            </a:r>
          </a:p>
          <a:p>
            <a:pPr eaLnBrk="1" hangingPunct="1"/>
            <a:r>
              <a:rPr lang="hr-HR" b="1" smtClean="0"/>
              <a:t>Nema prikupljanja dokumenata </a:t>
            </a:r>
          </a:p>
          <a:p>
            <a:pPr eaLnBrk="1" hangingPunct="1"/>
            <a:r>
              <a:rPr lang="hr-HR" b="1" smtClean="0"/>
              <a:t>Nema putovanja </a:t>
            </a:r>
          </a:p>
          <a:p>
            <a:pPr eaLnBrk="1" hangingPunct="1"/>
            <a:r>
              <a:rPr lang="hr-HR" b="1" smtClean="0"/>
              <a:t>Više mogućnosti prijava i upisa (u više škola) - manje stresa za sve sudionike u postupku </a:t>
            </a:r>
          </a:p>
          <a:p>
            <a:pPr eaLnBrk="1" hangingPunct="1"/>
            <a:r>
              <a:rPr lang="hr-HR" b="1" smtClean="0"/>
              <a:t>Transparentnost postupka (pravednost, ista pravila za sve) – sve javno (imena pod šifrom)</a:t>
            </a:r>
          </a:p>
          <a:p>
            <a:pPr eaLnBrk="1" hangingPunct="1"/>
            <a:r>
              <a:rPr lang="hr-HR" b="1" smtClean="0"/>
              <a:t>Neće biti “neupisanih učenika” </a:t>
            </a:r>
          </a:p>
          <a:p>
            <a:pPr eaLnBrk="1" hangingPunct="1"/>
            <a:endParaRPr lang="hr-HR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3E86D-B87F-4415-93F7-61870AEE11A8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FF9B8-1910-42C1-8E75-7B503190BE82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pic>
        <p:nvPicPr>
          <p:cNvPr id="7172" name="Slika 3" descr="REDOVI ZA ČEKANJ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716338"/>
            <a:ext cx="4824413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Slika 4" descr="redovi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42481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Slika 8" descr="sto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88913"/>
            <a:ext cx="31670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hr-HR" b="1" smtClean="0"/>
              <a:t>Zadaci osnovne škole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117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Dodjeljuje učenicima i razrednicima osmog razreda elektronički identitet iz AAI@Edu.hr sustava (dobili od </a:t>
            </a:r>
            <a:r>
              <a:rPr lang="hr-HR" b="1" dirty="0" err="1" smtClean="0"/>
              <a:t>prof</a:t>
            </a:r>
            <a:r>
              <a:rPr lang="hr-HR" b="1" dirty="0" smtClean="0"/>
              <a:t>. </a:t>
            </a:r>
            <a:r>
              <a:rPr lang="hr-HR" b="1" dirty="0" err="1" smtClean="0"/>
              <a:t>Gregić</a:t>
            </a:r>
            <a:r>
              <a:rPr lang="hr-HR" b="1" dirty="0" smtClean="0"/>
              <a:t>)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Osigurava točnost unesenih podataka u e-Maticu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Omogućuje učenicima iz školskih informatičkih učionica pristup sustavu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O samom sustavu redovito informira roditelje učenika putem roditeljskih sastanaka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Škola će imati uvid u uspješnost svojih učenika (gdje se tko upisao)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B42B7-6DCA-4099-99E8-9B7B69659A37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pic>
        <p:nvPicPr>
          <p:cNvPr id="8198" name="Slika 5" descr="sseduh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133600"/>
            <a:ext cx="20161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Uredi državne uprave</a:t>
            </a:r>
          </a:p>
        </p:txBody>
      </p:sp>
      <p:sp>
        <p:nvSpPr>
          <p:cNvPr id="9219" name="Rezervirano mjesto sadržaja 2"/>
          <p:cNvSpPr>
            <a:spLocks noGrp="1"/>
          </p:cNvSpPr>
          <p:nvPr>
            <p:ph idx="1"/>
          </p:nvPr>
        </p:nvSpPr>
        <p:spPr>
          <a:xfrm>
            <a:off x="395288" y="1844675"/>
            <a:ext cx="8497887" cy="4525963"/>
          </a:xfrm>
        </p:spPr>
        <p:txBody>
          <a:bodyPr/>
          <a:lstStyle/>
          <a:p>
            <a:pPr eaLnBrk="1" hangingPunct="1"/>
            <a:r>
              <a:rPr lang="hr-HR" b="1" smtClean="0"/>
              <a:t>Odgovarajuća tijela (Uredi državne uprave) unose: </a:t>
            </a:r>
          </a:p>
          <a:p>
            <a:pPr eaLnBrk="1" hangingPunct="1"/>
            <a:r>
              <a:rPr lang="hr-HR" b="1" smtClean="0"/>
              <a:t>Rezultate natjecanja  (natjecanja u znanju i sportu)</a:t>
            </a:r>
          </a:p>
          <a:p>
            <a:pPr eaLnBrk="1" hangingPunct="1"/>
            <a:r>
              <a:rPr lang="hr-HR" b="1" smtClean="0"/>
              <a:t>Dodatna postignuća </a:t>
            </a:r>
          </a:p>
          <a:p>
            <a:pPr eaLnBrk="1" hangingPunct="1"/>
            <a:r>
              <a:rPr lang="hr-HR" b="1" smtClean="0"/>
              <a:t>Podatke o eventualnim teškoćama (prilagođeni programi, individualizacije…)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05C0B-5C41-4864-8BFB-4E3484628C63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Srednje škole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482441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predlažu </a:t>
            </a:r>
            <a:r>
              <a:rPr lang="hr-HR" b="1" u="sng" dirty="0" smtClean="0"/>
              <a:t>upisne kvote </a:t>
            </a:r>
            <a:r>
              <a:rPr lang="hr-HR" b="1" dirty="0" smtClean="0"/>
              <a:t>i strukturu odjeljenja po programima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objavljuju za koji program treba </a:t>
            </a:r>
            <a:r>
              <a:rPr lang="hr-HR" b="1" u="sng" dirty="0" smtClean="0"/>
              <a:t>liječnički pregled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definiraju </a:t>
            </a:r>
            <a:r>
              <a:rPr lang="pl-PL" b="1" u="sng" dirty="0" smtClean="0"/>
              <a:t>dodatne kriterije i preduvjete za upis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provode </a:t>
            </a:r>
            <a:r>
              <a:rPr lang="hr-HR" b="1" u="sng" dirty="0" smtClean="0"/>
              <a:t>provjeru darovitosti </a:t>
            </a:r>
            <a:r>
              <a:rPr lang="hr-HR" b="1" dirty="0" smtClean="0"/>
              <a:t>i unose rezultate u sustav (umjetničke škole)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b="1" dirty="0" smtClean="0"/>
              <a:t>To ćete provjeriti u “pretraživanje školskih programa”</a:t>
            </a:r>
            <a:r>
              <a:rPr lang="vi-VN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2C016-9672-405F-A3B3-D190F521AD2E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1885</Words>
  <Application>Microsoft Office PowerPoint</Application>
  <PresentationFormat>Prikaz na zaslonu (4:3)</PresentationFormat>
  <Paragraphs>335</Paragraphs>
  <Slides>49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49</vt:i4>
      </vt:variant>
    </vt:vector>
  </HeadingPairs>
  <TitlesOfParts>
    <vt:vector size="50" baseType="lpstr">
      <vt:lpstr>Office tema</vt:lpstr>
      <vt:lpstr>Upisi u srednje škole  za šk. god. 2014./2015.</vt:lpstr>
      <vt:lpstr>Slajd 2</vt:lpstr>
      <vt:lpstr>Slajd 3</vt:lpstr>
      <vt:lpstr>Cilj</vt:lpstr>
      <vt:lpstr>Prednosti</vt:lpstr>
      <vt:lpstr>Slajd 6</vt:lpstr>
      <vt:lpstr>Zadaci osnovne škole</vt:lpstr>
      <vt:lpstr>Uredi državne uprave</vt:lpstr>
      <vt:lpstr>Srednje škole</vt:lpstr>
      <vt:lpstr>Učenici</vt:lpstr>
      <vt:lpstr>Elektronički identitet</vt:lpstr>
      <vt:lpstr>Slajd 12</vt:lpstr>
      <vt:lpstr>Važni rokovi – ljetni upisni rok</vt:lpstr>
      <vt:lpstr>Važni rokovi – jesenji upisni rok</vt:lpstr>
      <vt:lpstr>Slajd 15</vt:lpstr>
      <vt:lpstr>Slajd 16</vt:lpstr>
      <vt:lpstr>Slajd 17</vt:lpstr>
      <vt:lpstr>Slajd 18</vt:lpstr>
      <vt:lpstr>Elementi i kriteriji za upis</vt:lpstr>
      <vt:lpstr>Bodovni pragovi – NEMA IH</vt:lpstr>
      <vt:lpstr>Primjer – opća gimnazija</vt:lpstr>
      <vt:lpstr>Primjer - vozač</vt:lpstr>
      <vt:lpstr>Upis u odjele za sportaše</vt:lpstr>
      <vt:lpstr>Vrednovanje rezultata postignutih na natjecanjima u znanju  (samo državna i međunarodna</vt:lpstr>
      <vt:lpstr>Vrednovanje rezultata postignutih na sportskim natjecanjima (samo državna i međunarodna ŠŠK)</vt:lpstr>
      <vt:lpstr>Kandidati sa zdravstvenim teškoćama  </vt:lpstr>
      <vt:lpstr>Kandidati sa otežanim uvjetima obrazovanja (ekonomski, socijalni, odgojni) – donijeti potvrde razredniku</vt:lpstr>
      <vt:lpstr>Kandidati sa zdravstvenim teškoćama – izravan upis</vt:lpstr>
      <vt:lpstr>Slajd 29</vt:lpstr>
      <vt:lpstr>Utvrđivanje zdravstvene sposobnosti</vt:lpstr>
      <vt:lpstr>Poruke za kraj</vt:lpstr>
      <vt:lpstr>Slajd 32</vt:lpstr>
      <vt:lpstr>Želim vam uspješan upis u željenu školu (i da ju završite  )!</vt:lpstr>
      <vt:lpstr>Simulacija</vt:lpstr>
      <vt:lpstr>www.upisi.hr</vt:lpstr>
      <vt:lpstr>Prva prijava - registracija</vt:lpstr>
      <vt:lpstr>Prijava u sustav</vt:lpstr>
      <vt:lpstr>Osobni podaci i podaci za kontakt</vt:lpstr>
      <vt:lpstr>Ocjene: osnovno obrazovanje</vt:lpstr>
      <vt:lpstr>Obrazovni programi</vt:lpstr>
      <vt:lpstr>Obrazovni programi (detalji – podaci o školi, opis zanimanja) </vt:lpstr>
      <vt:lpstr>Obrazovni programi detalji – upisne kvote, bodovni prag</vt:lpstr>
      <vt:lpstr>Obrazovni programi (dodatne provjere)</vt:lpstr>
      <vt:lpstr>Moj raspored – dodatne provjere</vt:lpstr>
      <vt:lpstr>Odabir stranih jezika i izbornih predmeta</vt:lpstr>
      <vt:lpstr>Odabir stranih jezika i izbornih predmeta</vt:lpstr>
      <vt:lpstr>Moj odabir</vt:lpstr>
      <vt:lpstr>Slajd 48</vt:lpstr>
      <vt:lpstr>Slajd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srednje škole 2013./2014.</dc:title>
  <dc:creator>Pedagog</dc:creator>
  <cp:lastModifiedBy>Marina</cp:lastModifiedBy>
  <cp:revision>95</cp:revision>
  <dcterms:created xsi:type="dcterms:W3CDTF">2013-02-07T15:02:40Z</dcterms:created>
  <dcterms:modified xsi:type="dcterms:W3CDTF">2014-05-27T17:55:03Z</dcterms:modified>
</cp:coreProperties>
</file>