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1"/>
  </p:handoutMasterIdLst>
  <p:sldIdLst>
    <p:sldId id="256" r:id="rId2"/>
    <p:sldId id="280" r:id="rId3"/>
    <p:sldId id="293" r:id="rId4"/>
    <p:sldId id="261" r:id="rId5"/>
    <p:sldId id="258" r:id="rId6"/>
    <p:sldId id="259" r:id="rId7"/>
    <p:sldId id="262" r:id="rId8"/>
    <p:sldId id="263" r:id="rId9"/>
    <p:sldId id="260" r:id="rId10"/>
    <p:sldId id="266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4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5" r:id="rId4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CCFF"/>
    <a:srgbClr val="CCFFCC"/>
    <a:srgbClr val="AFF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2E97F-C36A-4E23-973D-8A737D1D9CB9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3A94018-1E07-48A5-BD91-C4E6FEBC958A}">
      <dgm:prSet phldrT="[Tekst]"/>
      <dgm:spPr>
        <a:solidFill>
          <a:srgbClr val="92D050"/>
        </a:solidFill>
      </dgm:spPr>
      <dgm:t>
        <a:bodyPr/>
        <a:lstStyle/>
        <a:p>
          <a:r>
            <a:rPr lang="hr-HR" dirty="0" smtClean="0"/>
            <a:t>20,00</a:t>
          </a:r>
          <a:endParaRPr lang="hr-HR" dirty="0"/>
        </a:p>
      </dgm:t>
    </dgm:pt>
    <dgm:pt modelId="{995AB5CF-80D3-45E2-A6D8-D609B12C6B52}" type="parTrans" cxnId="{E7D409E7-C0B8-419F-B71B-0AA874C1C46B}">
      <dgm:prSet/>
      <dgm:spPr/>
      <dgm:t>
        <a:bodyPr/>
        <a:lstStyle/>
        <a:p>
          <a:endParaRPr lang="hr-HR"/>
        </a:p>
      </dgm:t>
    </dgm:pt>
    <dgm:pt modelId="{376B6954-3A1C-4323-BA61-03AFF4BCD477}" type="sibTrans" cxnId="{E7D409E7-C0B8-419F-B71B-0AA874C1C46B}">
      <dgm:prSet/>
      <dgm:spPr/>
      <dgm:t>
        <a:bodyPr/>
        <a:lstStyle/>
        <a:p>
          <a:endParaRPr lang="hr-HR"/>
        </a:p>
      </dgm:t>
    </dgm:pt>
    <dgm:pt modelId="{18790EDE-140D-4796-8980-3AD7A0DCDFF9}">
      <dgm:prSet phldrT="[Tekst]"/>
      <dgm:spPr>
        <a:solidFill>
          <a:srgbClr val="CCFFCC"/>
        </a:solidFill>
      </dgm:spPr>
      <dgm:t>
        <a:bodyPr/>
        <a:lstStyle/>
        <a:p>
          <a:r>
            <a:rPr lang="hr-HR" dirty="0" smtClean="0"/>
            <a:t>Strukovne kvalifikacije u trajanju manjem od tri godine</a:t>
          </a:r>
          <a:endParaRPr lang="hr-HR" dirty="0"/>
        </a:p>
      </dgm:t>
    </dgm:pt>
    <dgm:pt modelId="{3A6E07A4-5767-4958-A9CB-BA5199ADF8BB}" type="parTrans" cxnId="{DB84094B-B1DC-4AD1-8A66-D5A99B740047}">
      <dgm:prSet/>
      <dgm:spPr/>
      <dgm:t>
        <a:bodyPr/>
        <a:lstStyle/>
        <a:p>
          <a:endParaRPr lang="hr-HR"/>
        </a:p>
      </dgm:t>
    </dgm:pt>
    <dgm:pt modelId="{6A639AE9-0AB1-4237-86D6-605453237EA1}" type="sibTrans" cxnId="{DB84094B-B1DC-4AD1-8A66-D5A99B740047}">
      <dgm:prSet/>
      <dgm:spPr/>
      <dgm:t>
        <a:bodyPr/>
        <a:lstStyle/>
        <a:p>
          <a:endParaRPr lang="hr-HR"/>
        </a:p>
      </dgm:t>
    </dgm:pt>
    <dgm:pt modelId="{01B8D64B-E524-4E4D-90D7-686532E05136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hr-HR" dirty="0" smtClean="0"/>
            <a:t>50,00</a:t>
          </a:r>
          <a:endParaRPr lang="hr-HR" dirty="0"/>
        </a:p>
      </dgm:t>
    </dgm:pt>
    <dgm:pt modelId="{E362236F-47F2-437E-8557-3B69F549BC28}" type="parTrans" cxnId="{F92487AE-5A08-4713-A7DD-1D261434F5DB}">
      <dgm:prSet/>
      <dgm:spPr/>
      <dgm:t>
        <a:bodyPr/>
        <a:lstStyle/>
        <a:p>
          <a:endParaRPr lang="hr-HR"/>
        </a:p>
      </dgm:t>
    </dgm:pt>
    <dgm:pt modelId="{383D9F33-8EAB-4F5A-8F26-A7FDE2F38455}" type="sibTrans" cxnId="{F92487AE-5A08-4713-A7DD-1D261434F5DB}">
      <dgm:prSet/>
      <dgm:spPr/>
      <dgm:t>
        <a:bodyPr/>
        <a:lstStyle/>
        <a:p>
          <a:endParaRPr lang="hr-HR"/>
        </a:p>
      </dgm:t>
    </dgm:pt>
    <dgm:pt modelId="{3B31EC3B-9129-42BA-950E-FD1C37A654F1}">
      <dgm:prSet phldrT="[Teks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hr-HR" dirty="0" smtClean="0"/>
            <a:t>Strukovne kvalifikacije u trajanju najmanje od 3 godine i programi vezani za obrte</a:t>
          </a:r>
          <a:endParaRPr lang="hr-HR" dirty="0"/>
        </a:p>
      </dgm:t>
    </dgm:pt>
    <dgm:pt modelId="{D69299BB-3973-4900-8F24-53D0530EBEF5}" type="parTrans" cxnId="{74F75703-5AB6-4219-8B2A-4146734F40AA}">
      <dgm:prSet/>
      <dgm:spPr/>
      <dgm:t>
        <a:bodyPr/>
        <a:lstStyle/>
        <a:p>
          <a:endParaRPr lang="hr-HR"/>
        </a:p>
      </dgm:t>
    </dgm:pt>
    <dgm:pt modelId="{6DC5ED89-7047-4ED7-AE33-47A3E75A3599}" type="sibTrans" cxnId="{74F75703-5AB6-4219-8B2A-4146734F40AA}">
      <dgm:prSet/>
      <dgm:spPr/>
      <dgm:t>
        <a:bodyPr/>
        <a:lstStyle/>
        <a:p>
          <a:endParaRPr lang="hr-HR"/>
        </a:p>
      </dgm:t>
    </dgm:pt>
    <dgm:pt modelId="{95546978-70DD-42A8-A8C9-0E5E918BCD70}">
      <dgm:prSet phldrT="[Tekst]"/>
      <dgm:spPr>
        <a:solidFill>
          <a:srgbClr val="FF0066"/>
        </a:solidFill>
      </dgm:spPr>
      <dgm:t>
        <a:bodyPr/>
        <a:lstStyle/>
        <a:p>
          <a:r>
            <a:rPr lang="hr-HR" dirty="0" smtClean="0"/>
            <a:t>80,00</a:t>
          </a:r>
          <a:endParaRPr lang="hr-HR" dirty="0"/>
        </a:p>
      </dgm:t>
    </dgm:pt>
    <dgm:pt modelId="{B36C2532-BF8A-4351-A841-B616428BA65E}" type="parTrans" cxnId="{261A61DC-1D35-43A7-8385-1433C3157C08}">
      <dgm:prSet/>
      <dgm:spPr/>
      <dgm:t>
        <a:bodyPr/>
        <a:lstStyle/>
        <a:p>
          <a:endParaRPr lang="hr-HR"/>
        </a:p>
      </dgm:t>
    </dgm:pt>
    <dgm:pt modelId="{07248167-B2AB-4EEB-9F86-49D49EB7824F}" type="sibTrans" cxnId="{261A61DC-1D35-43A7-8385-1433C3157C08}">
      <dgm:prSet/>
      <dgm:spPr/>
      <dgm:t>
        <a:bodyPr/>
        <a:lstStyle/>
        <a:p>
          <a:endParaRPr lang="hr-HR"/>
        </a:p>
      </dgm:t>
    </dgm:pt>
    <dgm:pt modelId="{7C5546FE-4470-4614-9EAE-F241A4DC1474}">
      <dgm:prSet phldrT="[Tekst]"/>
      <dgm:spPr>
        <a:solidFill>
          <a:srgbClr val="FFCCFF"/>
        </a:solidFill>
      </dgm:spPr>
      <dgm:t>
        <a:bodyPr/>
        <a:lstStyle/>
        <a:p>
          <a:r>
            <a:rPr lang="hr-HR" dirty="0" smtClean="0"/>
            <a:t>Gimnazijski programi i programi u trajanju od najmanje  četiri godine</a:t>
          </a:r>
          <a:endParaRPr lang="hr-HR" dirty="0"/>
        </a:p>
      </dgm:t>
    </dgm:pt>
    <dgm:pt modelId="{35307DC7-BBAD-4AF7-9210-FDCA2C42B512}" type="parTrans" cxnId="{981634C9-C713-4C58-9E2D-718F9F41FB52}">
      <dgm:prSet/>
      <dgm:spPr/>
      <dgm:t>
        <a:bodyPr/>
        <a:lstStyle/>
        <a:p>
          <a:endParaRPr lang="hr-HR"/>
        </a:p>
      </dgm:t>
    </dgm:pt>
    <dgm:pt modelId="{20C75C58-38D7-4617-94C0-13402CD71937}" type="sibTrans" cxnId="{981634C9-C713-4C58-9E2D-718F9F41FB52}">
      <dgm:prSet/>
      <dgm:spPr/>
      <dgm:t>
        <a:bodyPr/>
        <a:lstStyle/>
        <a:p>
          <a:endParaRPr lang="hr-HR"/>
        </a:p>
      </dgm:t>
    </dgm:pt>
    <dgm:pt modelId="{B94DBF73-BFAA-4884-8645-A6F70CEFECB0}" type="pres">
      <dgm:prSet presAssocID="{E3A2E97F-C36A-4E23-973D-8A737D1D9CB9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hr-HR"/>
        </a:p>
      </dgm:t>
    </dgm:pt>
    <dgm:pt modelId="{2FEC9032-AA2C-414A-AFF3-2F676A4C5B52}" type="pres">
      <dgm:prSet presAssocID="{95546978-70DD-42A8-A8C9-0E5E918BCD70}" presName="ChildAccent3" presStyleCnt="0"/>
      <dgm:spPr/>
    </dgm:pt>
    <dgm:pt modelId="{8031164C-0E53-461D-A7FC-E79F3FD7E604}" type="pres">
      <dgm:prSet presAssocID="{95546978-70DD-42A8-A8C9-0E5E918BCD70}" presName="ChildAccent" presStyleLbl="alignImgPlace1" presStyleIdx="0" presStyleCnt="3"/>
      <dgm:spPr/>
      <dgm:t>
        <a:bodyPr/>
        <a:lstStyle/>
        <a:p>
          <a:endParaRPr lang="hr-HR"/>
        </a:p>
      </dgm:t>
    </dgm:pt>
    <dgm:pt modelId="{FA60E0E4-A887-4283-9DFA-2E8EE68BEE96}" type="pres">
      <dgm:prSet presAssocID="{95546978-70DD-42A8-A8C9-0E5E918BCD70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11B8ABF-27FF-4D66-BA5F-2857364140D9}" type="pres">
      <dgm:prSet presAssocID="{95546978-70DD-42A8-A8C9-0E5E918BCD70}" presName="Parent3" presStyleLbl="node1" presStyleIdx="0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D816FC3-8A04-48DE-B70A-D01D5AFA17B6}" type="pres">
      <dgm:prSet presAssocID="{01B8D64B-E524-4E4D-90D7-686532E05136}" presName="ChildAccent2" presStyleCnt="0"/>
      <dgm:spPr/>
    </dgm:pt>
    <dgm:pt modelId="{5542B55D-16CB-4E90-9E94-17875D43F8D3}" type="pres">
      <dgm:prSet presAssocID="{01B8D64B-E524-4E4D-90D7-686532E05136}" presName="ChildAccent" presStyleLbl="alignImgPlace1" presStyleIdx="1" presStyleCnt="3"/>
      <dgm:spPr/>
      <dgm:t>
        <a:bodyPr/>
        <a:lstStyle/>
        <a:p>
          <a:endParaRPr lang="hr-HR"/>
        </a:p>
      </dgm:t>
    </dgm:pt>
    <dgm:pt modelId="{54378556-AE16-43B4-B684-9088A933E327}" type="pres">
      <dgm:prSet presAssocID="{01B8D64B-E524-4E4D-90D7-686532E05136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69AC371-BF90-473F-AC98-6A7BA9F82D2E}" type="pres">
      <dgm:prSet presAssocID="{01B8D64B-E524-4E4D-90D7-686532E05136}" presName="Parent2" presStyleLbl="node1" presStyleIdx="1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03DBBF8-B275-45D4-9F26-77480EB2EA5F}" type="pres">
      <dgm:prSet presAssocID="{E3A94018-1E07-48A5-BD91-C4E6FEBC958A}" presName="ChildAccent1" presStyleCnt="0"/>
      <dgm:spPr/>
    </dgm:pt>
    <dgm:pt modelId="{A6F8CF50-5C75-44AB-9F4B-86B06F0A7350}" type="pres">
      <dgm:prSet presAssocID="{E3A94018-1E07-48A5-BD91-C4E6FEBC958A}" presName="ChildAccent" presStyleLbl="alignImgPlace1" presStyleIdx="2" presStyleCnt="3"/>
      <dgm:spPr/>
      <dgm:t>
        <a:bodyPr/>
        <a:lstStyle/>
        <a:p>
          <a:endParaRPr lang="hr-HR"/>
        </a:p>
      </dgm:t>
    </dgm:pt>
    <dgm:pt modelId="{8AD4BCED-6AA2-4BCA-8920-5BE96651C9AD}" type="pres">
      <dgm:prSet presAssocID="{E3A94018-1E07-48A5-BD91-C4E6FEBC958A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9A6F20-99F2-45B3-BA8F-9C5318DA6FC3}" type="pres">
      <dgm:prSet presAssocID="{E3A94018-1E07-48A5-BD91-C4E6FEBC958A}" presName="Parent1" presStyleLbl="node1" presStyleIdx="2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81634C9-C713-4C58-9E2D-718F9F41FB52}" srcId="{95546978-70DD-42A8-A8C9-0E5E918BCD70}" destId="{7C5546FE-4470-4614-9EAE-F241A4DC1474}" srcOrd="0" destOrd="0" parTransId="{35307DC7-BBAD-4AF7-9210-FDCA2C42B512}" sibTransId="{20C75C58-38D7-4617-94C0-13402CD71937}"/>
    <dgm:cxn modelId="{726D6BE5-BD6D-4A05-A073-F088295BEB99}" type="presOf" srcId="{E3A94018-1E07-48A5-BD91-C4E6FEBC958A}" destId="{E39A6F20-99F2-45B3-BA8F-9C5318DA6FC3}" srcOrd="0" destOrd="0" presId="urn:microsoft.com/office/officeart/2011/layout/InterconnectedBlockProcess"/>
    <dgm:cxn modelId="{8F231F59-67D0-4827-A928-8F469652FD60}" type="presOf" srcId="{01B8D64B-E524-4E4D-90D7-686532E05136}" destId="{F69AC371-BF90-473F-AC98-6A7BA9F82D2E}" srcOrd="0" destOrd="0" presId="urn:microsoft.com/office/officeart/2011/layout/InterconnectedBlockProcess"/>
    <dgm:cxn modelId="{46F4D215-7E74-4BF4-AE42-6B32F96A1355}" type="presOf" srcId="{18790EDE-140D-4796-8980-3AD7A0DCDFF9}" destId="{A6F8CF50-5C75-44AB-9F4B-86B06F0A7350}" srcOrd="0" destOrd="0" presId="urn:microsoft.com/office/officeart/2011/layout/InterconnectedBlockProcess"/>
    <dgm:cxn modelId="{74F75703-5AB6-4219-8B2A-4146734F40AA}" srcId="{01B8D64B-E524-4E4D-90D7-686532E05136}" destId="{3B31EC3B-9129-42BA-950E-FD1C37A654F1}" srcOrd="0" destOrd="0" parTransId="{D69299BB-3973-4900-8F24-53D0530EBEF5}" sibTransId="{6DC5ED89-7047-4ED7-AE33-47A3E75A3599}"/>
    <dgm:cxn modelId="{C14794F3-5CC1-4730-BFA9-5736430CD568}" type="presOf" srcId="{95546978-70DD-42A8-A8C9-0E5E918BCD70}" destId="{211B8ABF-27FF-4D66-BA5F-2857364140D9}" srcOrd="0" destOrd="0" presId="urn:microsoft.com/office/officeart/2011/layout/InterconnectedBlockProcess"/>
    <dgm:cxn modelId="{B6C33549-8965-4581-A302-7D81031470EF}" type="presOf" srcId="{E3A2E97F-C36A-4E23-973D-8A737D1D9CB9}" destId="{B94DBF73-BFAA-4884-8645-A6F70CEFECB0}" srcOrd="0" destOrd="0" presId="urn:microsoft.com/office/officeart/2011/layout/InterconnectedBlockProcess"/>
    <dgm:cxn modelId="{454C4EDA-EC7E-4F42-BC5E-70E826189C83}" type="presOf" srcId="{18790EDE-140D-4796-8980-3AD7A0DCDFF9}" destId="{8AD4BCED-6AA2-4BCA-8920-5BE96651C9AD}" srcOrd="1" destOrd="0" presId="urn:microsoft.com/office/officeart/2011/layout/InterconnectedBlockProcess"/>
    <dgm:cxn modelId="{B4484013-865E-4C49-8F1D-7C13AA0BCBC2}" type="presOf" srcId="{3B31EC3B-9129-42BA-950E-FD1C37A654F1}" destId="{5542B55D-16CB-4E90-9E94-17875D43F8D3}" srcOrd="0" destOrd="0" presId="urn:microsoft.com/office/officeart/2011/layout/InterconnectedBlockProcess"/>
    <dgm:cxn modelId="{43CFE1BC-9FBF-42E0-A0BE-6187C67D8C8A}" type="presOf" srcId="{3B31EC3B-9129-42BA-950E-FD1C37A654F1}" destId="{54378556-AE16-43B4-B684-9088A933E327}" srcOrd="1" destOrd="0" presId="urn:microsoft.com/office/officeart/2011/layout/InterconnectedBlockProcess"/>
    <dgm:cxn modelId="{E7D409E7-C0B8-419F-B71B-0AA874C1C46B}" srcId="{E3A2E97F-C36A-4E23-973D-8A737D1D9CB9}" destId="{E3A94018-1E07-48A5-BD91-C4E6FEBC958A}" srcOrd="0" destOrd="0" parTransId="{995AB5CF-80D3-45E2-A6D8-D609B12C6B52}" sibTransId="{376B6954-3A1C-4323-BA61-03AFF4BCD477}"/>
    <dgm:cxn modelId="{F92487AE-5A08-4713-A7DD-1D261434F5DB}" srcId="{E3A2E97F-C36A-4E23-973D-8A737D1D9CB9}" destId="{01B8D64B-E524-4E4D-90D7-686532E05136}" srcOrd="1" destOrd="0" parTransId="{E362236F-47F2-437E-8557-3B69F549BC28}" sibTransId="{383D9F33-8EAB-4F5A-8F26-A7FDE2F38455}"/>
    <dgm:cxn modelId="{68DD161C-C397-4A66-A466-D86211EB56B5}" type="presOf" srcId="{7C5546FE-4470-4614-9EAE-F241A4DC1474}" destId="{8031164C-0E53-461D-A7FC-E79F3FD7E604}" srcOrd="0" destOrd="0" presId="urn:microsoft.com/office/officeart/2011/layout/InterconnectedBlockProcess"/>
    <dgm:cxn modelId="{DB84094B-B1DC-4AD1-8A66-D5A99B740047}" srcId="{E3A94018-1E07-48A5-BD91-C4E6FEBC958A}" destId="{18790EDE-140D-4796-8980-3AD7A0DCDFF9}" srcOrd="0" destOrd="0" parTransId="{3A6E07A4-5767-4958-A9CB-BA5199ADF8BB}" sibTransId="{6A639AE9-0AB1-4237-86D6-605453237EA1}"/>
    <dgm:cxn modelId="{E3FCA6EA-499A-4883-A3A1-5B278476E72E}" type="presOf" srcId="{7C5546FE-4470-4614-9EAE-F241A4DC1474}" destId="{FA60E0E4-A887-4283-9DFA-2E8EE68BEE96}" srcOrd="1" destOrd="0" presId="urn:microsoft.com/office/officeart/2011/layout/InterconnectedBlockProcess"/>
    <dgm:cxn modelId="{261A61DC-1D35-43A7-8385-1433C3157C08}" srcId="{E3A2E97F-C36A-4E23-973D-8A737D1D9CB9}" destId="{95546978-70DD-42A8-A8C9-0E5E918BCD70}" srcOrd="2" destOrd="0" parTransId="{B36C2532-BF8A-4351-A841-B616428BA65E}" sibTransId="{07248167-B2AB-4EEB-9F86-49D49EB7824F}"/>
    <dgm:cxn modelId="{21F0A3A7-9166-4E58-B3B2-8E672B7B3BFA}" type="presParOf" srcId="{B94DBF73-BFAA-4884-8645-A6F70CEFECB0}" destId="{2FEC9032-AA2C-414A-AFF3-2F676A4C5B52}" srcOrd="0" destOrd="0" presId="urn:microsoft.com/office/officeart/2011/layout/InterconnectedBlockProcess"/>
    <dgm:cxn modelId="{9C76B0AB-709E-4139-BD93-7124FD5989EB}" type="presParOf" srcId="{2FEC9032-AA2C-414A-AFF3-2F676A4C5B52}" destId="{8031164C-0E53-461D-A7FC-E79F3FD7E604}" srcOrd="0" destOrd="0" presId="urn:microsoft.com/office/officeart/2011/layout/InterconnectedBlockProcess"/>
    <dgm:cxn modelId="{22A5EA46-A3F3-4250-A930-AC5ACE1FEA4F}" type="presParOf" srcId="{B94DBF73-BFAA-4884-8645-A6F70CEFECB0}" destId="{FA60E0E4-A887-4283-9DFA-2E8EE68BEE96}" srcOrd="1" destOrd="0" presId="urn:microsoft.com/office/officeart/2011/layout/InterconnectedBlockProcess"/>
    <dgm:cxn modelId="{8500DB18-AED6-4675-BE14-84C47C50F8C5}" type="presParOf" srcId="{B94DBF73-BFAA-4884-8645-A6F70CEFECB0}" destId="{211B8ABF-27FF-4D66-BA5F-2857364140D9}" srcOrd="2" destOrd="0" presId="urn:microsoft.com/office/officeart/2011/layout/InterconnectedBlockProcess"/>
    <dgm:cxn modelId="{87683F14-D787-4365-B6EC-9DBA5F401294}" type="presParOf" srcId="{B94DBF73-BFAA-4884-8645-A6F70CEFECB0}" destId="{5D816FC3-8A04-48DE-B70A-D01D5AFA17B6}" srcOrd="3" destOrd="0" presId="urn:microsoft.com/office/officeart/2011/layout/InterconnectedBlockProcess"/>
    <dgm:cxn modelId="{672EC2F3-2AA0-492A-B668-E5214FF1564A}" type="presParOf" srcId="{5D816FC3-8A04-48DE-B70A-D01D5AFA17B6}" destId="{5542B55D-16CB-4E90-9E94-17875D43F8D3}" srcOrd="0" destOrd="0" presId="urn:microsoft.com/office/officeart/2011/layout/InterconnectedBlockProcess"/>
    <dgm:cxn modelId="{838AD16F-9728-4D51-AC41-124627232C11}" type="presParOf" srcId="{B94DBF73-BFAA-4884-8645-A6F70CEFECB0}" destId="{54378556-AE16-43B4-B684-9088A933E327}" srcOrd="4" destOrd="0" presId="urn:microsoft.com/office/officeart/2011/layout/InterconnectedBlockProcess"/>
    <dgm:cxn modelId="{C7E6F51C-D75B-470F-8A38-88935A288A0E}" type="presParOf" srcId="{B94DBF73-BFAA-4884-8645-A6F70CEFECB0}" destId="{F69AC371-BF90-473F-AC98-6A7BA9F82D2E}" srcOrd="5" destOrd="0" presId="urn:microsoft.com/office/officeart/2011/layout/InterconnectedBlockProcess"/>
    <dgm:cxn modelId="{EC36BB94-5EE2-4F0F-922D-DC4F953B7CA5}" type="presParOf" srcId="{B94DBF73-BFAA-4884-8645-A6F70CEFECB0}" destId="{903DBBF8-B275-45D4-9F26-77480EB2EA5F}" srcOrd="6" destOrd="0" presId="urn:microsoft.com/office/officeart/2011/layout/InterconnectedBlockProcess"/>
    <dgm:cxn modelId="{6D9E2E31-C04D-40BE-8D4B-9A4729F37912}" type="presParOf" srcId="{903DBBF8-B275-45D4-9F26-77480EB2EA5F}" destId="{A6F8CF50-5C75-44AB-9F4B-86B06F0A7350}" srcOrd="0" destOrd="0" presId="urn:microsoft.com/office/officeart/2011/layout/InterconnectedBlockProcess"/>
    <dgm:cxn modelId="{F38FA4CC-EF8C-486B-B4DB-8AB9473F9B28}" type="presParOf" srcId="{B94DBF73-BFAA-4884-8645-A6F70CEFECB0}" destId="{8AD4BCED-6AA2-4BCA-8920-5BE96651C9AD}" srcOrd="7" destOrd="0" presId="urn:microsoft.com/office/officeart/2011/layout/InterconnectedBlockProcess"/>
    <dgm:cxn modelId="{E835E1FE-6675-4C3B-81E8-05B3C041398E}" type="presParOf" srcId="{B94DBF73-BFAA-4884-8645-A6F70CEFECB0}" destId="{E39A6F20-99F2-45B3-BA8F-9C5318DA6FC3}" srcOrd="8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8DEBB-7D6D-4178-AEE3-865201F5BC2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3F1AE014-2392-4CE9-8D39-692FB4243915}">
      <dgm:prSet phldrT="[Tekst]"/>
      <dgm:spPr>
        <a:solidFill>
          <a:srgbClr val="00B050"/>
        </a:solidFill>
      </dgm:spPr>
      <dgm:t>
        <a:bodyPr/>
        <a:lstStyle/>
        <a:p>
          <a:r>
            <a:rPr lang="hr-HR" b="1" dirty="0" smtClean="0"/>
            <a:t>50,00</a:t>
          </a:r>
          <a:endParaRPr lang="hr-HR" b="1" dirty="0"/>
        </a:p>
      </dgm:t>
    </dgm:pt>
    <dgm:pt modelId="{2B662A08-BB45-4506-99BE-D54BC48A5E5E}" type="parTrans" cxnId="{DA651D27-6EF1-4788-A1D8-1A85F37E98B5}">
      <dgm:prSet/>
      <dgm:spPr/>
      <dgm:t>
        <a:bodyPr/>
        <a:lstStyle/>
        <a:p>
          <a:endParaRPr lang="hr-HR"/>
        </a:p>
      </dgm:t>
    </dgm:pt>
    <dgm:pt modelId="{09E64E45-D748-4A7E-AB60-21681028874C}" type="sibTrans" cxnId="{DA651D27-6EF1-4788-A1D8-1A85F37E98B5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hr-HR"/>
        </a:p>
      </dgm:t>
    </dgm:pt>
    <dgm:pt modelId="{32050963-896B-4D27-9BF6-9203AD3AB054}">
      <dgm:prSet phldrT="[Teks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hr-HR" b="1" dirty="0" smtClean="0"/>
            <a:t>30,00</a:t>
          </a:r>
          <a:endParaRPr lang="hr-HR" b="1" dirty="0"/>
        </a:p>
      </dgm:t>
    </dgm:pt>
    <dgm:pt modelId="{384DFF34-3347-4377-B752-050C32C862B2}" type="parTrans" cxnId="{1EBB2891-7525-4B38-95E9-924547989B2E}">
      <dgm:prSet/>
      <dgm:spPr/>
      <dgm:t>
        <a:bodyPr/>
        <a:lstStyle/>
        <a:p>
          <a:endParaRPr lang="hr-HR"/>
        </a:p>
      </dgm:t>
    </dgm:pt>
    <dgm:pt modelId="{C6C22CDA-306B-4C24-8495-4E85F5F481B4}" type="sibTrans" cxnId="{1EBB2891-7525-4B38-95E9-924547989B2E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hr-HR"/>
        </a:p>
      </dgm:t>
    </dgm:pt>
    <dgm:pt modelId="{77B217B1-EEC1-47A4-A21C-91657CD1E433}">
      <dgm:prSet phldrT="[Tekst]"/>
      <dgm:spPr>
        <a:solidFill>
          <a:srgbClr val="FF0066"/>
        </a:solidFill>
      </dgm:spPr>
      <dgm:t>
        <a:bodyPr/>
        <a:lstStyle/>
        <a:p>
          <a:r>
            <a: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80,00</a:t>
          </a:r>
          <a:endParaRPr lang="hr-H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3C2C74-9632-45E7-BD2C-FCD17AFBD168}" type="parTrans" cxnId="{CE20B32C-154E-4262-917A-473849FC7695}">
      <dgm:prSet/>
      <dgm:spPr/>
      <dgm:t>
        <a:bodyPr/>
        <a:lstStyle/>
        <a:p>
          <a:endParaRPr lang="hr-HR"/>
        </a:p>
      </dgm:t>
    </dgm:pt>
    <dgm:pt modelId="{A222D7F7-EBF4-4808-8539-F177886B5B9A}" type="sibTrans" cxnId="{CE20B32C-154E-4262-917A-473849FC7695}">
      <dgm:prSet/>
      <dgm:spPr/>
      <dgm:t>
        <a:bodyPr/>
        <a:lstStyle/>
        <a:p>
          <a:endParaRPr lang="hr-HR"/>
        </a:p>
      </dgm:t>
    </dgm:pt>
    <dgm:pt modelId="{39E6EB8C-7CDC-4C94-852E-2D42D28C7E68}" type="pres">
      <dgm:prSet presAssocID="{B618DEBB-7D6D-4178-AEE3-865201F5BC2B}" presName="linearFlow" presStyleCnt="0">
        <dgm:presLayoutVars>
          <dgm:dir/>
          <dgm:resizeHandles val="exact"/>
        </dgm:presLayoutVars>
      </dgm:prSet>
      <dgm:spPr/>
    </dgm:pt>
    <dgm:pt modelId="{8E160EE6-EB46-4548-9CC7-512B22E87D93}" type="pres">
      <dgm:prSet presAssocID="{3F1AE014-2392-4CE9-8D39-692FB42439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DE2B5F1-B202-4951-A0B2-C7B76A588F74}" type="pres">
      <dgm:prSet presAssocID="{09E64E45-D748-4A7E-AB60-21681028874C}" presName="spacerL" presStyleCnt="0"/>
      <dgm:spPr/>
    </dgm:pt>
    <dgm:pt modelId="{C6B0F808-223F-4827-B7AD-B91C93EF9926}" type="pres">
      <dgm:prSet presAssocID="{09E64E45-D748-4A7E-AB60-21681028874C}" presName="sibTrans" presStyleLbl="sibTrans2D1" presStyleIdx="0" presStyleCnt="2"/>
      <dgm:spPr/>
      <dgm:t>
        <a:bodyPr/>
        <a:lstStyle/>
        <a:p>
          <a:endParaRPr lang="hr-HR"/>
        </a:p>
      </dgm:t>
    </dgm:pt>
    <dgm:pt modelId="{5E2C12A8-B258-4984-87B7-CCAA8590E30C}" type="pres">
      <dgm:prSet presAssocID="{09E64E45-D748-4A7E-AB60-21681028874C}" presName="spacerR" presStyleCnt="0"/>
      <dgm:spPr/>
    </dgm:pt>
    <dgm:pt modelId="{40CCC52B-C37B-4D93-994D-6D1BE7006787}" type="pres">
      <dgm:prSet presAssocID="{32050963-896B-4D27-9BF6-9203AD3AB05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01213F3-8148-476E-A237-645FD5F7CBEE}" type="pres">
      <dgm:prSet presAssocID="{C6C22CDA-306B-4C24-8495-4E85F5F481B4}" presName="spacerL" presStyleCnt="0"/>
      <dgm:spPr/>
    </dgm:pt>
    <dgm:pt modelId="{44C9993A-9D1A-41F1-8A84-1F825CA86CFE}" type="pres">
      <dgm:prSet presAssocID="{C6C22CDA-306B-4C24-8495-4E85F5F481B4}" presName="sibTrans" presStyleLbl="sibTrans2D1" presStyleIdx="1" presStyleCnt="2"/>
      <dgm:spPr/>
      <dgm:t>
        <a:bodyPr/>
        <a:lstStyle/>
        <a:p>
          <a:endParaRPr lang="hr-HR"/>
        </a:p>
      </dgm:t>
    </dgm:pt>
    <dgm:pt modelId="{B236C91D-3AF6-4A56-B305-820B740E4EBD}" type="pres">
      <dgm:prSet presAssocID="{C6C22CDA-306B-4C24-8495-4E85F5F481B4}" presName="spacerR" presStyleCnt="0"/>
      <dgm:spPr/>
    </dgm:pt>
    <dgm:pt modelId="{8A1147DF-BB4F-4112-9DD4-A003CF1DE53A}" type="pres">
      <dgm:prSet presAssocID="{77B217B1-EEC1-47A4-A21C-91657CD1E43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1C7A7BA-3144-4C5A-B80F-A61F14966492}" type="presOf" srcId="{32050963-896B-4D27-9BF6-9203AD3AB054}" destId="{40CCC52B-C37B-4D93-994D-6D1BE7006787}" srcOrd="0" destOrd="0" presId="urn:microsoft.com/office/officeart/2005/8/layout/equation1"/>
    <dgm:cxn modelId="{1EBB2891-7525-4B38-95E9-924547989B2E}" srcId="{B618DEBB-7D6D-4178-AEE3-865201F5BC2B}" destId="{32050963-896B-4D27-9BF6-9203AD3AB054}" srcOrd="1" destOrd="0" parTransId="{384DFF34-3347-4377-B752-050C32C862B2}" sibTransId="{C6C22CDA-306B-4C24-8495-4E85F5F481B4}"/>
    <dgm:cxn modelId="{839E3619-78EE-4BB0-B08F-A3AB05250AF8}" type="presOf" srcId="{B618DEBB-7D6D-4178-AEE3-865201F5BC2B}" destId="{39E6EB8C-7CDC-4C94-852E-2D42D28C7E68}" srcOrd="0" destOrd="0" presId="urn:microsoft.com/office/officeart/2005/8/layout/equation1"/>
    <dgm:cxn modelId="{9C55503B-BB08-4C8A-82F5-135BE5D46F07}" type="presOf" srcId="{09E64E45-D748-4A7E-AB60-21681028874C}" destId="{C6B0F808-223F-4827-B7AD-B91C93EF9926}" srcOrd="0" destOrd="0" presId="urn:microsoft.com/office/officeart/2005/8/layout/equation1"/>
    <dgm:cxn modelId="{CE20B32C-154E-4262-917A-473849FC7695}" srcId="{B618DEBB-7D6D-4178-AEE3-865201F5BC2B}" destId="{77B217B1-EEC1-47A4-A21C-91657CD1E433}" srcOrd="2" destOrd="0" parTransId="{963C2C74-9632-45E7-BD2C-FCD17AFBD168}" sibTransId="{A222D7F7-EBF4-4808-8539-F177886B5B9A}"/>
    <dgm:cxn modelId="{78A014EA-F5F6-4EAD-B68C-ADCE4A236DDB}" type="presOf" srcId="{3F1AE014-2392-4CE9-8D39-692FB4243915}" destId="{8E160EE6-EB46-4548-9CC7-512B22E87D93}" srcOrd="0" destOrd="0" presId="urn:microsoft.com/office/officeart/2005/8/layout/equation1"/>
    <dgm:cxn modelId="{EC585D4F-0497-45B3-9DE2-A78244C7DC2E}" type="presOf" srcId="{C6C22CDA-306B-4C24-8495-4E85F5F481B4}" destId="{44C9993A-9D1A-41F1-8A84-1F825CA86CFE}" srcOrd="0" destOrd="0" presId="urn:microsoft.com/office/officeart/2005/8/layout/equation1"/>
    <dgm:cxn modelId="{DA651D27-6EF1-4788-A1D8-1A85F37E98B5}" srcId="{B618DEBB-7D6D-4178-AEE3-865201F5BC2B}" destId="{3F1AE014-2392-4CE9-8D39-692FB4243915}" srcOrd="0" destOrd="0" parTransId="{2B662A08-BB45-4506-99BE-D54BC48A5E5E}" sibTransId="{09E64E45-D748-4A7E-AB60-21681028874C}"/>
    <dgm:cxn modelId="{6400C1B5-C3FE-4CBE-BAEB-3C8BD09F0EB1}" type="presOf" srcId="{77B217B1-EEC1-47A4-A21C-91657CD1E433}" destId="{8A1147DF-BB4F-4112-9DD4-A003CF1DE53A}" srcOrd="0" destOrd="0" presId="urn:microsoft.com/office/officeart/2005/8/layout/equation1"/>
    <dgm:cxn modelId="{073FF17B-3EC9-49F0-BC41-F3E8DA623EE9}" type="presParOf" srcId="{39E6EB8C-7CDC-4C94-852E-2D42D28C7E68}" destId="{8E160EE6-EB46-4548-9CC7-512B22E87D93}" srcOrd="0" destOrd="0" presId="urn:microsoft.com/office/officeart/2005/8/layout/equation1"/>
    <dgm:cxn modelId="{9B3D04EC-9D68-4E30-88AF-9F26D9B452AB}" type="presParOf" srcId="{39E6EB8C-7CDC-4C94-852E-2D42D28C7E68}" destId="{6DE2B5F1-B202-4951-A0B2-C7B76A588F74}" srcOrd="1" destOrd="0" presId="urn:microsoft.com/office/officeart/2005/8/layout/equation1"/>
    <dgm:cxn modelId="{3361CDED-E79C-470E-AD4E-86E7803720FF}" type="presParOf" srcId="{39E6EB8C-7CDC-4C94-852E-2D42D28C7E68}" destId="{C6B0F808-223F-4827-B7AD-B91C93EF9926}" srcOrd="2" destOrd="0" presId="urn:microsoft.com/office/officeart/2005/8/layout/equation1"/>
    <dgm:cxn modelId="{D1A01220-D1D3-47D7-927E-B508D95F03BA}" type="presParOf" srcId="{39E6EB8C-7CDC-4C94-852E-2D42D28C7E68}" destId="{5E2C12A8-B258-4984-87B7-CCAA8590E30C}" srcOrd="3" destOrd="0" presId="urn:microsoft.com/office/officeart/2005/8/layout/equation1"/>
    <dgm:cxn modelId="{6A6DB0EB-45E4-4836-9722-A6C040F3DA57}" type="presParOf" srcId="{39E6EB8C-7CDC-4C94-852E-2D42D28C7E68}" destId="{40CCC52B-C37B-4D93-994D-6D1BE7006787}" srcOrd="4" destOrd="0" presId="urn:microsoft.com/office/officeart/2005/8/layout/equation1"/>
    <dgm:cxn modelId="{4D517E0E-417A-4620-A586-CA330527402F}" type="presParOf" srcId="{39E6EB8C-7CDC-4C94-852E-2D42D28C7E68}" destId="{701213F3-8148-476E-A237-645FD5F7CBEE}" srcOrd="5" destOrd="0" presId="urn:microsoft.com/office/officeart/2005/8/layout/equation1"/>
    <dgm:cxn modelId="{5429E9D6-0973-4BDF-BB8A-35DCB92F0837}" type="presParOf" srcId="{39E6EB8C-7CDC-4C94-852E-2D42D28C7E68}" destId="{44C9993A-9D1A-41F1-8A84-1F825CA86CFE}" srcOrd="6" destOrd="0" presId="urn:microsoft.com/office/officeart/2005/8/layout/equation1"/>
    <dgm:cxn modelId="{BB18B0E9-0010-4A79-8E76-1F5757852A27}" type="presParOf" srcId="{39E6EB8C-7CDC-4C94-852E-2D42D28C7E68}" destId="{B236C91D-3AF6-4A56-B305-820B740E4EBD}" srcOrd="7" destOrd="0" presId="urn:microsoft.com/office/officeart/2005/8/layout/equation1"/>
    <dgm:cxn modelId="{68BCB72E-461C-4ADF-B7C4-256044AFEE05}" type="presParOf" srcId="{39E6EB8C-7CDC-4C94-852E-2D42D28C7E68}" destId="{8A1147DF-BB4F-4112-9DD4-A003CF1DE53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1164C-0E53-461D-A7FC-E79F3FD7E604}">
      <dsp:nvSpPr>
        <dsp:cNvPr id="0" name=""/>
        <dsp:cNvSpPr/>
      </dsp:nvSpPr>
      <dsp:spPr>
        <a:xfrm>
          <a:off x="4954458" y="795211"/>
          <a:ext cx="1678813" cy="3730751"/>
        </a:xfrm>
        <a:prstGeom prst="wedgeRectCallout">
          <a:avLst>
            <a:gd name="adj1" fmla="val 0"/>
            <a:gd name="adj2" fmla="val 0"/>
          </a:avLst>
        </a:prstGeom>
        <a:solidFill>
          <a:srgbClr val="FF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0" tIns="69850" rIns="69850" bIns="6985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Gimnazijski programi i programi u trajanju od najmanje  četiri godine</a:t>
          </a:r>
          <a:endParaRPr lang="hr-HR" sz="2200" kern="1200" dirty="0"/>
        </a:p>
      </dsp:txBody>
      <dsp:txXfrm>
        <a:off x="5167521" y="795211"/>
        <a:ext cx="1465750" cy="3730751"/>
      </dsp:txXfrm>
    </dsp:sp>
    <dsp:sp modelId="{211B8ABF-27FF-4D66-BA5F-2857364140D9}">
      <dsp:nvSpPr>
        <dsp:cNvPr id="0" name=""/>
        <dsp:cNvSpPr/>
      </dsp:nvSpPr>
      <dsp:spPr>
        <a:xfrm>
          <a:off x="4954458" y="0"/>
          <a:ext cx="1678813" cy="796569"/>
        </a:xfrm>
        <a:prstGeom prst="rect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80,00</a:t>
          </a:r>
          <a:endParaRPr lang="hr-HR" sz="2600" kern="1200" dirty="0"/>
        </a:p>
      </dsp:txBody>
      <dsp:txXfrm>
        <a:off x="4954458" y="0"/>
        <a:ext cx="1678813" cy="796569"/>
      </dsp:txXfrm>
    </dsp:sp>
    <dsp:sp modelId="{5542B55D-16CB-4E90-9E94-17875D43F8D3}">
      <dsp:nvSpPr>
        <dsp:cNvPr id="0" name=""/>
        <dsp:cNvSpPr/>
      </dsp:nvSpPr>
      <dsp:spPr>
        <a:xfrm>
          <a:off x="3275141" y="795211"/>
          <a:ext cx="1678813" cy="3464624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0" tIns="69850" rIns="69850" bIns="6985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Strukovne kvalifikacije u trajanju najmanje od 3 godine i programi vezani za obrte</a:t>
          </a:r>
          <a:endParaRPr lang="hr-HR" sz="2200" kern="1200" dirty="0"/>
        </a:p>
      </dsp:txBody>
      <dsp:txXfrm>
        <a:off x="3488204" y="795211"/>
        <a:ext cx="1465750" cy="3464624"/>
      </dsp:txXfrm>
    </dsp:sp>
    <dsp:sp modelId="{F69AC371-BF90-473F-AC98-6A7BA9F82D2E}">
      <dsp:nvSpPr>
        <dsp:cNvPr id="0" name=""/>
        <dsp:cNvSpPr/>
      </dsp:nvSpPr>
      <dsp:spPr>
        <a:xfrm>
          <a:off x="3275141" y="128989"/>
          <a:ext cx="1678813" cy="66622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50,00</a:t>
          </a:r>
          <a:endParaRPr lang="hr-HR" sz="2600" kern="1200" dirty="0"/>
        </a:p>
      </dsp:txBody>
      <dsp:txXfrm>
        <a:off x="3275141" y="128989"/>
        <a:ext cx="1678813" cy="666221"/>
      </dsp:txXfrm>
    </dsp:sp>
    <dsp:sp modelId="{A6F8CF50-5C75-44AB-9F4B-86B06F0A7350}">
      <dsp:nvSpPr>
        <dsp:cNvPr id="0" name=""/>
        <dsp:cNvSpPr/>
      </dsp:nvSpPr>
      <dsp:spPr>
        <a:xfrm>
          <a:off x="1596327" y="795211"/>
          <a:ext cx="1678813" cy="3198045"/>
        </a:xfrm>
        <a:prstGeom prst="wedgeRectCallout">
          <a:avLst>
            <a:gd name="adj1" fmla="val 62500"/>
            <a:gd name="adj2" fmla="val 20830"/>
          </a:avLst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0" tIns="69850" rIns="69850" bIns="6985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 smtClean="0"/>
            <a:t>Strukovne kvalifikacije u trajanju manjem od tri godine</a:t>
          </a:r>
          <a:endParaRPr lang="hr-HR" sz="2200" kern="1200" dirty="0"/>
        </a:p>
      </dsp:txBody>
      <dsp:txXfrm>
        <a:off x="1809390" y="795211"/>
        <a:ext cx="1465750" cy="3198045"/>
      </dsp:txXfrm>
    </dsp:sp>
    <dsp:sp modelId="{E39A6F20-99F2-45B3-BA8F-9C5318DA6FC3}">
      <dsp:nvSpPr>
        <dsp:cNvPr id="0" name=""/>
        <dsp:cNvSpPr/>
      </dsp:nvSpPr>
      <dsp:spPr>
        <a:xfrm>
          <a:off x="1596327" y="262053"/>
          <a:ext cx="1678813" cy="533158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20,00</a:t>
          </a:r>
          <a:endParaRPr lang="hr-HR" sz="2600" kern="1200" dirty="0"/>
        </a:p>
      </dsp:txBody>
      <dsp:txXfrm>
        <a:off x="1596327" y="262053"/>
        <a:ext cx="1678813" cy="533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60EE6-EB46-4548-9CC7-512B22E87D93}">
      <dsp:nvSpPr>
        <dsp:cNvPr id="0" name=""/>
        <dsp:cNvSpPr/>
      </dsp:nvSpPr>
      <dsp:spPr>
        <a:xfrm>
          <a:off x="679" y="464297"/>
          <a:ext cx="900205" cy="90020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50,00</a:t>
          </a:r>
          <a:endParaRPr lang="hr-HR" sz="2000" b="1" kern="1200" dirty="0"/>
        </a:p>
      </dsp:txBody>
      <dsp:txXfrm>
        <a:off x="132511" y="596129"/>
        <a:ext cx="636541" cy="636541"/>
      </dsp:txXfrm>
    </dsp:sp>
    <dsp:sp modelId="{C6B0F808-223F-4827-B7AD-B91C93EF9926}">
      <dsp:nvSpPr>
        <dsp:cNvPr id="0" name=""/>
        <dsp:cNvSpPr/>
      </dsp:nvSpPr>
      <dsp:spPr>
        <a:xfrm>
          <a:off x="973981" y="653340"/>
          <a:ext cx="522119" cy="522119"/>
        </a:xfrm>
        <a:prstGeom prst="mathPlus">
          <a:avLst/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800" kern="1200"/>
        </a:p>
      </dsp:txBody>
      <dsp:txXfrm>
        <a:off x="1043188" y="852998"/>
        <a:ext cx="383705" cy="122803"/>
      </dsp:txXfrm>
    </dsp:sp>
    <dsp:sp modelId="{40CCC52B-C37B-4D93-994D-6D1BE7006787}">
      <dsp:nvSpPr>
        <dsp:cNvPr id="0" name=""/>
        <dsp:cNvSpPr/>
      </dsp:nvSpPr>
      <dsp:spPr>
        <a:xfrm>
          <a:off x="1569197" y="464297"/>
          <a:ext cx="900205" cy="900205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/>
            <a:t>30,00</a:t>
          </a:r>
          <a:endParaRPr lang="hr-HR" sz="2000" b="1" kern="1200" dirty="0"/>
        </a:p>
      </dsp:txBody>
      <dsp:txXfrm>
        <a:off x="1701029" y="596129"/>
        <a:ext cx="636541" cy="636541"/>
      </dsp:txXfrm>
    </dsp:sp>
    <dsp:sp modelId="{44C9993A-9D1A-41F1-8A84-1F825CA86CFE}">
      <dsp:nvSpPr>
        <dsp:cNvPr id="0" name=""/>
        <dsp:cNvSpPr/>
      </dsp:nvSpPr>
      <dsp:spPr>
        <a:xfrm>
          <a:off x="2542499" y="653340"/>
          <a:ext cx="522119" cy="522119"/>
        </a:xfrm>
        <a:prstGeom prst="mathEqual">
          <a:avLst/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>
        <a:off x="2611706" y="760897"/>
        <a:ext cx="383705" cy="307005"/>
      </dsp:txXfrm>
    </dsp:sp>
    <dsp:sp modelId="{8A1147DF-BB4F-4112-9DD4-A003CF1DE53A}">
      <dsp:nvSpPr>
        <dsp:cNvPr id="0" name=""/>
        <dsp:cNvSpPr/>
      </dsp:nvSpPr>
      <dsp:spPr>
        <a:xfrm>
          <a:off x="3137715" y="464297"/>
          <a:ext cx="900205" cy="900205"/>
        </a:xfrm>
        <a:prstGeom prst="ellipse">
          <a:avLst/>
        </a:prstGeom>
        <a:solidFill>
          <a:srgbClr val="FF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80,00</a:t>
          </a:r>
          <a:endParaRPr lang="hr-H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69547" y="596129"/>
        <a:ext cx="636541" cy="6365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Postupak sastavljen od međupovezanih blokova"/>
  <dgm:desc val="Koristi se za prikaz uzastopnih koraka postupka. Najbolje rezultate daje s malim količinama teksta prve razine i srednje velikim količinama teksta druge razine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F722D-A772-420D-8749-80FAB1179E5E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64961-2007-47B5-BE0E-6975097437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4829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53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169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33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494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65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3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02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18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348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984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14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8EEA-72AF-4D46-8C72-825790EB0B36}" type="datetimeFigureOut">
              <a:rPr lang="hr-HR" smtClean="0"/>
              <a:t>19.5.2015.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08B87-83AE-477B-B30F-93FEBF0452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63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hyperlink" Target="http://public.mzos.hr/Default.aspx?art=13777&amp;sec=1933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.mzos.hr/Default.aspx?sec=3339" TargetMode="External"/><Relationship Id="rId2" Type="http://schemas.openxmlformats.org/officeDocument/2006/relationships/hyperlink" Target="http://www.upis.hr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inpo.hr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public.mzos.hr/Default.aspx?art=13787&amp;sec=1933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ublic.mzos.hr/Default.aspx?art=13777&amp;sec=1933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UPISI U I. RAZRED SREDNJE ŠKOLE ZA ŠK. GOD. 2015./2016.</a:t>
            </a:r>
            <a:endParaRPr lang="hr-HR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841648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PROFESIONALNO USMJERAVANJE U </a:t>
            </a:r>
          </a:p>
          <a:p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ŠK. GOD. 2014./2015.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04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/>
          <a:lstStyle/>
          <a:p>
            <a:r>
              <a:rPr lang="hr-HR" dirty="0" smtClean="0"/>
              <a:t>BODOVI    OBRAZOVNI PROGRAMI</a:t>
            </a:r>
            <a:endParaRPr lang="hr-HR" dirty="0"/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4877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trelica udesno 3"/>
          <p:cNvSpPr/>
          <p:nvPr/>
        </p:nvSpPr>
        <p:spPr>
          <a:xfrm>
            <a:off x="2670239" y="770143"/>
            <a:ext cx="288032" cy="144016"/>
          </a:xfrm>
          <a:prstGeom prst="right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3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50 BODOVA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356609"/>
              </p:ext>
            </p:extLst>
          </p:nvPr>
        </p:nvGraphicFramePr>
        <p:xfrm>
          <a:off x="457200" y="1600200"/>
          <a:ext cx="8229600" cy="328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155576"/>
                <a:gridCol w="1587624"/>
                <a:gridCol w="1371600"/>
                <a:gridCol w="1371600"/>
              </a:tblGrid>
              <a:tr h="1756792">
                <a:tc>
                  <a:txBody>
                    <a:bodyPr/>
                    <a:lstStyle/>
                    <a:p>
                      <a:pPr algn="ctr"/>
                      <a:endParaRPr lang="hr-HR" sz="1600" dirty="0" smtClean="0"/>
                    </a:p>
                    <a:p>
                      <a:pPr algn="ctr"/>
                      <a:endParaRPr lang="hr-HR" sz="1600" dirty="0" smtClean="0"/>
                    </a:p>
                    <a:p>
                      <a:pPr algn="ctr"/>
                      <a:endParaRPr lang="hr-HR" sz="1600" dirty="0" smtClean="0"/>
                    </a:p>
                    <a:p>
                      <a:pPr algn="ctr"/>
                      <a:endParaRPr lang="hr-HR" sz="1600" dirty="0" smtClean="0"/>
                    </a:p>
                    <a:p>
                      <a:pPr algn="ctr"/>
                      <a:r>
                        <a:rPr lang="hr-HR" sz="1600" dirty="0" smtClean="0"/>
                        <a:t>RAZRED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OPĆI PROSJEK NA DVIJE DECIMALE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 smtClean="0"/>
                    </a:p>
                    <a:p>
                      <a:pPr algn="ctr"/>
                      <a:endParaRPr lang="hr-HR" sz="1600" dirty="0" smtClean="0"/>
                    </a:p>
                    <a:p>
                      <a:pPr algn="ctr"/>
                      <a:r>
                        <a:rPr lang="hr-HR" sz="1600" dirty="0" smtClean="0"/>
                        <a:t>BROJ BODOVA</a:t>
                      </a:r>
                    </a:p>
                    <a:p>
                      <a:pPr algn="ctr"/>
                      <a:r>
                        <a:rPr lang="hr-HR" sz="1600" dirty="0" smtClean="0"/>
                        <a:t>OPĆI</a:t>
                      </a:r>
                      <a:r>
                        <a:rPr lang="hr-HR" sz="1600" baseline="0" dirty="0" smtClean="0"/>
                        <a:t> PROSJEK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ZAKLJUČNE OCJENE IZ HRVATSKOG JEZIKA, MATEMATIKE I ENGLESKOG</a:t>
                      </a:r>
                      <a:r>
                        <a:rPr lang="hr-HR" sz="1600" baseline="0" dirty="0" smtClean="0"/>
                        <a:t> JEZIKA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 smtClean="0"/>
                    </a:p>
                    <a:p>
                      <a:pPr algn="ctr"/>
                      <a:endParaRPr lang="hr-HR" sz="1600" dirty="0" smtClean="0"/>
                    </a:p>
                    <a:p>
                      <a:pPr algn="ctr"/>
                      <a:r>
                        <a:rPr lang="hr-HR" sz="1600" dirty="0" smtClean="0"/>
                        <a:t>BROJ BODOVA  HJ, MAT I EJ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UKUPAN BROJ BODOVA: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BROJ BODOVA OPĆI PROSJEK + HJ, MAT I EJ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PETI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20,00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20,00 + 30,00 = 50,00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ŠESTI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SEDMI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5,00;5,00;5,00</a:t>
                      </a:r>
                      <a:endParaRPr lang="hr-H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30,00</a:t>
                      </a:r>
                      <a:endParaRPr lang="hr-H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OSMI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5,00;5,00;5,00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80 BODOVA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66463124"/>
              </p:ext>
            </p:extLst>
          </p:nvPr>
        </p:nvGraphicFramePr>
        <p:xfrm>
          <a:off x="2699792" y="1196752"/>
          <a:ext cx="40386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4572000" y="3717033"/>
            <a:ext cx="4320480" cy="2376264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30,00 bodova računa se </a:t>
            </a:r>
            <a:r>
              <a:rPr lang="hr-HR" b="1" dirty="0" smtClean="0">
                <a:solidFill>
                  <a:srgbClr val="FF0066"/>
                </a:solidFill>
              </a:rPr>
              <a:t>tri nastavna predmeta </a:t>
            </a:r>
            <a:r>
              <a:rPr lang="hr-HR" dirty="0" smtClean="0"/>
              <a:t>u 7. i 8. razredu koji su posebno važni za upis (2 propisana </a:t>
            </a:r>
            <a:r>
              <a:rPr lang="hr-HR" i="1" dirty="0" smtClean="0">
                <a:solidFill>
                  <a:srgbClr val="FF0066"/>
                </a:solidFill>
                <a:hlinkClick r:id="rId7"/>
              </a:rPr>
              <a:t>Popisom predmeta posebno važnih za upis</a:t>
            </a:r>
            <a:r>
              <a:rPr lang="hr-HR" dirty="0" smtClean="0"/>
              <a:t>, a 1 samostalno određuje srednja škola)</a:t>
            </a:r>
          </a:p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56992"/>
            <a:ext cx="447758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Ravni poveznik sa strelicom 6"/>
          <p:cNvCxnSpPr/>
          <p:nvPr/>
        </p:nvCxnSpPr>
        <p:spPr>
          <a:xfrm>
            <a:off x="4932040" y="2636912"/>
            <a:ext cx="382011" cy="576064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 flipH="1">
            <a:off x="2689564" y="2636912"/>
            <a:ext cx="288032" cy="576064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337" y="4942197"/>
            <a:ext cx="269776" cy="269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2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DODATNI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</a:t>
            </a:r>
            <a:r>
              <a:rPr lang="hr-HR" dirty="0" smtClean="0"/>
              <a:t>posobnost, darovitost i znanje vrednuju se:</a:t>
            </a:r>
          </a:p>
          <a:p>
            <a:pPr lvl="1"/>
            <a:r>
              <a:rPr lang="hr-HR" dirty="0" smtClean="0"/>
              <a:t>na osnovi provjere (ispitivanja) posebnih znanja, vještina, sposobnosti i darovitosti</a:t>
            </a:r>
          </a:p>
          <a:p>
            <a:pPr lvl="1"/>
            <a:r>
              <a:rPr lang="hr-HR" dirty="0"/>
              <a:t>n</a:t>
            </a:r>
            <a:r>
              <a:rPr lang="hr-HR" dirty="0" smtClean="0"/>
              <a:t>a osnovi rezultata postignutih na natjecanjima u znanju</a:t>
            </a:r>
          </a:p>
          <a:p>
            <a:pPr lvl="1"/>
            <a:r>
              <a:rPr lang="hr-HR" dirty="0" smtClean="0"/>
              <a:t>na osnovi rezultata postignutih na natjecanjima školskih sportskih društava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23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DODATNI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PROVJERA POSEBNIH ZNANJA KANDIDATA</a:t>
            </a:r>
          </a:p>
          <a:p>
            <a:r>
              <a:rPr lang="hr-HR" dirty="0"/>
              <a:t>s</a:t>
            </a:r>
            <a:r>
              <a:rPr lang="hr-HR" dirty="0" smtClean="0"/>
              <a:t>rednje škole </a:t>
            </a:r>
            <a:r>
              <a:rPr lang="hr-HR" b="1" dirty="0" smtClean="0"/>
              <a:t>mogu provoditi provjere (od šk. god. 2016./2017.) </a:t>
            </a:r>
            <a:r>
              <a:rPr lang="hr-HR" dirty="0" smtClean="0"/>
              <a:t>posebnih znanja iz nastavnih predmeta posebno važnih za upis kandidata</a:t>
            </a:r>
          </a:p>
          <a:p>
            <a:r>
              <a:rPr lang="hr-HR" dirty="0"/>
              <a:t>n</a:t>
            </a:r>
            <a:r>
              <a:rPr lang="hr-HR" dirty="0" smtClean="0"/>
              <a:t>a temelju provjere može se ostvariti najviše 5 bodova</a:t>
            </a:r>
          </a:p>
          <a:p>
            <a:r>
              <a:rPr lang="hr-HR" dirty="0"/>
              <a:t>p</a:t>
            </a:r>
            <a:r>
              <a:rPr lang="hr-HR" dirty="0" smtClean="0"/>
              <a:t>rovjera nije eliminacijska</a:t>
            </a:r>
          </a:p>
          <a:p>
            <a:r>
              <a:rPr lang="hr-HR" dirty="0"/>
              <a:t>o</a:t>
            </a:r>
            <a:r>
              <a:rPr lang="hr-HR" dirty="0" smtClean="0"/>
              <a:t>stali dodatni elementi odnose se na upis u plesne, likovne, glazbene i sportske </a:t>
            </a:r>
            <a:r>
              <a:rPr lang="hr-HR" dirty="0"/>
              <a:t>programe</a:t>
            </a:r>
          </a:p>
        </p:txBody>
      </p:sp>
    </p:spTree>
    <p:extLst>
      <p:ext uri="{BB962C8B-B14F-4D97-AF65-F5344CB8AC3E}">
        <p14:creationId xmlns:p14="http://schemas.microsoft.com/office/powerpoint/2010/main" val="5732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DODATNI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85000" lnSpcReduction="10000"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VREDNOVANJE REZULTATA IZ ZNANJA I U SPORTU</a:t>
            </a:r>
          </a:p>
          <a:p>
            <a:r>
              <a:rPr lang="hr-HR" dirty="0" smtClean="0"/>
              <a:t>NATJECANJA U ZNANJU IZ:</a:t>
            </a:r>
          </a:p>
          <a:p>
            <a:pPr lvl="1"/>
            <a:r>
              <a:rPr lang="hr-HR" dirty="0" smtClean="0"/>
              <a:t>hrvatskog jezika, matematike, engleskog jezika (državna/međunarodna razina)</a:t>
            </a:r>
          </a:p>
          <a:p>
            <a:pPr lvl="1"/>
            <a:r>
              <a:rPr lang="hr-HR" dirty="0" smtClean="0"/>
              <a:t>dva nastavna predmeta iz </a:t>
            </a:r>
            <a:r>
              <a:rPr lang="hr-HR" i="1" dirty="0" smtClean="0"/>
              <a:t>Popisa posebno važnih za upis </a:t>
            </a:r>
          </a:p>
          <a:p>
            <a:pPr lvl="1"/>
            <a:r>
              <a:rPr lang="hr-HR" dirty="0"/>
              <a:t>j</a:t>
            </a:r>
            <a:r>
              <a:rPr lang="hr-HR" dirty="0" smtClean="0"/>
              <a:t>edno natjecanje koje samostalno određuje srednja škola iz </a:t>
            </a:r>
            <a:r>
              <a:rPr lang="hr-HR" i="1" dirty="0" smtClean="0"/>
              <a:t>Kataloga natjecanja i smotri učenika, </a:t>
            </a:r>
            <a:r>
              <a:rPr lang="hr-HR" dirty="0" smtClean="0"/>
              <a:t>AZOO</a:t>
            </a:r>
          </a:p>
          <a:p>
            <a:r>
              <a:rPr lang="hr-HR" dirty="0" smtClean="0"/>
              <a:t>NATJECANJA IZ SPORTA:</a:t>
            </a:r>
          </a:p>
          <a:p>
            <a:pPr lvl="1"/>
            <a:r>
              <a:rPr lang="hr-HR" dirty="0" smtClean="0"/>
              <a:t>na natjecanjima školskih sportskih društava: na temelju službene evidencije o rezultatima održanih natjecanja HŠŠS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983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POSEBAN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</a:t>
            </a:r>
            <a:r>
              <a:rPr lang="hr-HR" dirty="0" smtClean="0"/>
              <a:t>andidati sa zdravstvenim teškoćama</a:t>
            </a:r>
          </a:p>
          <a:p>
            <a:r>
              <a:rPr lang="hr-HR" dirty="0"/>
              <a:t>k</a:t>
            </a:r>
            <a:r>
              <a:rPr lang="hr-HR" dirty="0" smtClean="0"/>
              <a:t>andidati koji žive u otežanim uvjetima obrazovanja uzrokovanim nepovoljnim ekonomskim, socijalnim te odgojnim čimbenicima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28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POSEBAN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KANDIDATI SA ZDRAVSTVENIM TEŠKOĆAMA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završen redovni nastavni plan i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ima teže zdravstvene teškoće i/ili dugotrajno liječenje koje je utjecalo na postizanje rezultata ili značajno smanjilo mogući izbor programa obrazovanja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POTREBNO PRILOŽITI stručno mišljenje Službe za profesionalno usmjeravanje pri HZZ-u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s utvrđenim brojem bodova kandidat se rangira na ukupnoj ljestvici poretka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FF0066"/>
                </a:solidFill>
              </a:rPr>
              <a:t>1 BOD</a:t>
            </a:r>
            <a:endParaRPr lang="hr-HR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POSEBAN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KANDIDATI U OTEŽANIM UVJETIMA AKO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živi uz jednog i/ili oba roditelja s dugotrajnom teškom bolesti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živi uz oba roditelja koji su dugotrajno nezaposleni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živi uz samohranog roditelja koji je korisnik socijalne skrbi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mu je jedan roditelj preminuo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je dijete bez roditelja ili odgovarajuće roditeljske skrbi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796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POSEBAN ELEMENT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</a:t>
            </a:r>
            <a:r>
              <a:rPr lang="hr-HR" dirty="0" smtClean="0"/>
              <a:t>a ostvarenje potrebno je priložiti: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liječničku potvrdu o dugotrajnoj težoj bolesti jednog i/ili oba roditelja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potvrdu nadležnog područnog ureda HZZ-a o dugotrajnoj nezaposlenosti oba roditelja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potvrdu o korištenju socijalne pomoći i rješenje o pravu samohranog roditelja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ispravu iz matice umrlih ili smrtni 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 smtClean="0"/>
              <a:t>potvrdu centra za socijalnu skrb da je kandidat bez roditelja ili odgovarajuće socijalne skrbi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62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48072"/>
          </a:xfrm>
        </p:spPr>
        <p:txBody>
          <a:bodyPr>
            <a:noAutofit/>
          </a:bodyPr>
          <a:lstStyle/>
          <a:p>
            <a:r>
              <a:rPr lang="hr-HR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VAŽNIH DOKUMENATA I MREŽNIH IZVORA</a:t>
            </a:r>
            <a:endParaRPr lang="hr-HR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Pravilnik o elementima i kriterijima za izbor kandidata za upis u I. razred srednje škole</a:t>
            </a:r>
          </a:p>
          <a:p>
            <a:pPr lvl="1"/>
            <a:r>
              <a:rPr lang="hr-HR" i="1" dirty="0" smtClean="0">
                <a:solidFill>
                  <a:srgbClr val="FF0066"/>
                </a:solidFill>
              </a:rPr>
              <a:t>Popis predmeta posebno važnih za upis</a:t>
            </a:r>
          </a:p>
          <a:p>
            <a:r>
              <a:rPr lang="hr-HR" dirty="0" smtClean="0"/>
              <a:t>Odluka o upisu učenika u I. razred srednje škole u školskoj godini 2015./2016.</a:t>
            </a:r>
          </a:p>
          <a:p>
            <a:pPr lvl="1"/>
            <a:r>
              <a:rPr lang="hr-HR" i="1" dirty="0" smtClean="0">
                <a:solidFill>
                  <a:srgbClr val="FF0066"/>
                </a:solidFill>
              </a:rPr>
              <a:t>Struktura razrednih odjela i broj učenika I. razreda srednjih škola u školskoj godini 2015./2016.</a:t>
            </a:r>
          </a:p>
          <a:p>
            <a:r>
              <a:rPr lang="hr-HR" dirty="0" smtClean="0">
                <a:hlinkClick r:id="rId2"/>
              </a:rPr>
              <a:t>www.upis.hr</a:t>
            </a:r>
            <a:r>
              <a:rPr lang="hr-HR" dirty="0" smtClean="0"/>
              <a:t> - Nacionalni informacijski sustav prijava i upisa u srednje škole (</a:t>
            </a:r>
            <a:r>
              <a:rPr lang="hr-HR" dirty="0" err="1" smtClean="0"/>
              <a:t>NISpuSŠ</a:t>
            </a:r>
            <a:r>
              <a:rPr lang="hr-HR" dirty="0" smtClean="0"/>
              <a:t>)</a:t>
            </a:r>
          </a:p>
          <a:p>
            <a:r>
              <a:rPr lang="hr-HR" dirty="0"/>
              <a:t>m</a:t>
            </a:r>
            <a:r>
              <a:rPr lang="hr-HR" dirty="0" smtClean="0"/>
              <a:t>režna stranica Ministarstva znanosti, obrazovanja i sporta: </a:t>
            </a:r>
            <a:r>
              <a:rPr lang="hr-HR" dirty="0" smtClean="0">
                <a:hlinkClick r:id="rId3"/>
              </a:rPr>
              <a:t>http</a:t>
            </a:r>
            <a:r>
              <a:rPr lang="hr-HR" dirty="0">
                <a:hlinkClick r:id="rId3"/>
              </a:rPr>
              <a:t>://public.mzos.hr/</a:t>
            </a:r>
            <a:r>
              <a:rPr lang="hr-HR" dirty="0" err="1">
                <a:hlinkClick r:id="rId3"/>
              </a:rPr>
              <a:t>Default.aspx</a:t>
            </a:r>
            <a:r>
              <a:rPr lang="hr-HR" dirty="0">
                <a:hlinkClick r:id="rId3"/>
              </a:rPr>
              <a:t>?</a:t>
            </a:r>
            <a:r>
              <a:rPr lang="hr-HR" dirty="0" err="1">
                <a:hlinkClick r:id="rId3"/>
              </a:rPr>
              <a:t>sec</a:t>
            </a:r>
            <a:r>
              <a:rPr lang="hr-HR" dirty="0">
                <a:hlinkClick r:id="rId3"/>
              </a:rPr>
              <a:t>=3339</a:t>
            </a:r>
            <a:endParaRPr lang="hr-HR" dirty="0"/>
          </a:p>
          <a:p>
            <a:r>
              <a:rPr lang="hr-HR" dirty="0"/>
              <a:t>m</a:t>
            </a:r>
            <a:r>
              <a:rPr lang="hr-HR" dirty="0" smtClean="0"/>
              <a:t>režna stranica OŠ </a:t>
            </a:r>
            <a:r>
              <a:rPr lang="hr-HR" dirty="0" smtClean="0"/>
              <a:t>Milka </a:t>
            </a:r>
            <a:r>
              <a:rPr lang="hr-HR" dirty="0" err="1" smtClean="0"/>
              <a:t>Cepelića</a:t>
            </a:r>
            <a:r>
              <a:rPr lang="hr-HR" dirty="0" smtClean="0"/>
              <a:t>, Vuka</a:t>
            </a:r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41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KANDIDATI S TEŠKOĆAMA U RAZVOJU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z</a:t>
            </a:r>
            <a:r>
              <a:rPr lang="hr-HR" dirty="0" smtClean="0"/>
              <a:t>avršena osnovna škola prema rješenju o primjerenom obliku školovanja</a:t>
            </a:r>
          </a:p>
          <a:p>
            <a:r>
              <a:rPr lang="hr-HR" dirty="0"/>
              <a:t>r</a:t>
            </a:r>
            <a:r>
              <a:rPr lang="hr-HR" dirty="0" smtClean="0"/>
              <a:t>angiraju se na zasebnim ljestvicama poretka, temeljem bodova, u programima za koje posjeduju stručno mišljenje službe za profesionalno usmjeravanje HZZ-a</a:t>
            </a:r>
          </a:p>
          <a:p>
            <a:r>
              <a:rPr lang="hr-HR" dirty="0"/>
              <a:t>p</a:t>
            </a:r>
            <a:r>
              <a:rPr lang="hr-HR" dirty="0" smtClean="0"/>
              <a:t>ravo upisa u nekome programu ostvaruje onoliko kandidata koliko se u tome programu može upisati sukladno Državnom pedagoškom standardu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37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KANDIDATI S TEŠKOĆAMA U RAZVOJU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hr-HR" dirty="0" smtClean="0"/>
              <a:t>POTREBNA DOKUMENTACIJA: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r</a:t>
            </a:r>
            <a:r>
              <a:rPr lang="hr-HR" dirty="0" smtClean="0"/>
              <a:t>ješenje Ureda o primjerenom obliku školovanja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s</a:t>
            </a:r>
            <a:r>
              <a:rPr lang="hr-HR" dirty="0" smtClean="0"/>
              <a:t>tručno mišljenje Službe za profesionalno usmjeravanje pri HZZ-u (za 5, a najmanje 3 programa)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737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ZDRAVSTVENA SPOSOBNOST 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1516" y="1916832"/>
            <a:ext cx="8229600" cy="4065315"/>
          </a:xfrm>
        </p:spPr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a one programe za koje je posebnim mjerilima određeno utvrđivanje zdravstvene sposobnosti</a:t>
            </a:r>
          </a:p>
          <a:p>
            <a:r>
              <a:rPr lang="hr-HR" dirty="0"/>
              <a:t>p</a:t>
            </a:r>
            <a:r>
              <a:rPr lang="hr-HR" dirty="0" smtClean="0"/>
              <a:t>ri upisu u takav program obavezno dostaviti:</a:t>
            </a:r>
          </a:p>
          <a:p>
            <a:pPr lvl="1"/>
            <a:r>
              <a:rPr lang="hr-HR" dirty="0" smtClean="0"/>
              <a:t>potvrdu nadležnog školskog liječnika o zdravstvenoj sposobnosti ili</a:t>
            </a:r>
          </a:p>
          <a:p>
            <a:pPr lvl="1"/>
            <a:r>
              <a:rPr lang="hr-HR" dirty="0" smtClean="0"/>
              <a:t>liječničku svjedodžbu medicine rada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509120"/>
            <a:ext cx="1518658" cy="210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72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POSEBNA MJERILA I POSTUPCI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PROGRAMI OBRAZOVANJA VEZANI ZA OBRTE</a:t>
            </a:r>
          </a:p>
          <a:p>
            <a:pPr lvl="1"/>
            <a:r>
              <a:rPr lang="hr-HR" dirty="0" smtClean="0"/>
              <a:t>na temelju zajedničkog, posebnog i dodatnog elementa vrednovanja i zdravstvene sposobnosti </a:t>
            </a:r>
          </a:p>
          <a:p>
            <a:pPr lvl="1"/>
            <a:r>
              <a:rPr lang="hr-HR" dirty="0" smtClean="0"/>
              <a:t>nakon konačne ljestvice poretka  pri upisu potrebno donijeti :</a:t>
            </a:r>
          </a:p>
          <a:p>
            <a:pPr lvl="2"/>
            <a:r>
              <a:rPr lang="hr-HR" dirty="0" smtClean="0"/>
              <a:t>liječničku svjedodžbu </a:t>
            </a:r>
            <a:r>
              <a:rPr lang="hr-HR" dirty="0"/>
              <a:t>medicine </a:t>
            </a:r>
            <a:r>
              <a:rPr lang="hr-HR" dirty="0" smtClean="0"/>
              <a:t>rada</a:t>
            </a:r>
          </a:p>
          <a:p>
            <a:pPr lvl="2"/>
            <a:r>
              <a:rPr lang="hr-HR" dirty="0" smtClean="0"/>
              <a:t>ugovor o naukovanju (</a:t>
            </a:r>
            <a:r>
              <a:rPr lang="hr-HR" dirty="0" smtClean="0">
                <a:hlinkClick r:id="rId2"/>
              </a:rPr>
              <a:t>www.minpo.hr</a:t>
            </a:r>
            <a:r>
              <a:rPr lang="hr-HR" dirty="0" smtClean="0"/>
              <a:t>) </a:t>
            </a:r>
          </a:p>
          <a:p>
            <a:pPr lvl="1"/>
            <a:r>
              <a:rPr lang="hr-HR" b="1" dirty="0" smtClean="0">
                <a:solidFill>
                  <a:srgbClr val="FF0066"/>
                </a:solidFill>
              </a:rPr>
              <a:t>UGOVOR O NAUKOVANJU</a:t>
            </a:r>
          </a:p>
          <a:p>
            <a:pPr lvl="2"/>
            <a:r>
              <a:rPr lang="hr-HR" dirty="0" smtClean="0"/>
              <a:t>sklapaju licencirani obrtnik  i kandidat (roditelj/skrbnik)</a:t>
            </a:r>
          </a:p>
          <a:p>
            <a:pPr lvl="2"/>
            <a:r>
              <a:rPr lang="hr-HR" dirty="0" smtClean="0"/>
              <a:t>potrebna: ovjerena preslika svjedodžbe osmog razreda i liječnička svjedodžba medicine rada 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424645"/>
            <a:ext cx="43204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8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BODOVNI PRAG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</a:t>
            </a:r>
            <a:r>
              <a:rPr lang="hr-HR" dirty="0" smtClean="0"/>
              <a:t>a programe u trajanju od najmanje četiri godine</a:t>
            </a:r>
          </a:p>
          <a:p>
            <a:r>
              <a:rPr lang="hr-HR" dirty="0"/>
              <a:t>o</a:t>
            </a:r>
            <a:r>
              <a:rPr lang="hr-HR" dirty="0" smtClean="0"/>
              <a:t>visi o srednjoj školi</a:t>
            </a:r>
          </a:p>
          <a:p>
            <a:r>
              <a:rPr lang="hr-HR" dirty="0"/>
              <a:t>u</a:t>
            </a:r>
            <a:r>
              <a:rPr lang="hr-HR" dirty="0" smtClean="0"/>
              <a:t>tvrđeni minimalni bodovni prag primjenjuje se tijekom cijelog upisnog postupka</a:t>
            </a:r>
          </a:p>
          <a:p>
            <a:r>
              <a:rPr lang="hr-HR" b="1" dirty="0">
                <a:solidFill>
                  <a:srgbClr val="FF0066"/>
                </a:solidFill>
              </a:rPr>
              <a:t>n</a:t>
            </a:r>
            <a:r>
              <a:rPr lang="hr-HR" b="1" dirty="0" smtClean="0">
                <a:solidFill>
                  <a:srgbClr val="FF0066"/>
                </a:solidFill>
              </a:rPr>
              <a:t>e utvrđuje se za: </a:t>
            </a:r>
            <a:r>
              <a:rPr lang="hr-HR" dirty="0" smtClean="0"/>
              <a:t>programe obrazovanja za stjecanje strukovnih kvalifikacija u trajanju od tri godine, programe vezane za obrte te programe koji traju manje od tri godine.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88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ODLUKA O UPISU UČENIKA U I. RAZRED SREDNJE ŠKOLE U ŠK. GOD. 2015./2016.</a:t>
            </a:r>
            <a:endParaRPr lang="hr-HR" sz="28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152128"/>
          </a:xfrm>
        </p:spPr>
        <p:txBody>
          <a:bodyPr>
            <a:normAutofit/>
          </a:bodyPr>
          <a:lstStyle/>
          <a:p>
            <a:r>
              <a:rPr lang="hr-HR" dirty="0" smtClean="0"/>
              <a:t>UTVRĐUJE ROKOVE ZA PRIJAVU I UPIS TE OSTALE UVJETE I POSTUPKE</a:t>
            </a:r>
            <a:endParaRPr lang="hr-H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47" y="2990025"/>
            <a:ext cx="57606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0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učenici se prijavljuju i upisuju u I. razred srednje škole u školskoj godini 2015./2016. elektroničkim načinom putem mrežne stranice Nacionalnog informacijskog sustava prijava i upisa u srednje škole (</a:t>
            </a:r>
            <a:r>
              <a:rPr lang="hr-HR" dirty="0" err="1" smtClean="0"/>
              <a:t>NISpuSŠ</a:t>
            </a:r>
            <a:r>
              <a:rPr lang="hr-HR" dirty="0" smtClean="0"/>
              <a:t>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3565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88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LJETNI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817935"/>
              </p:ext>
            </p:extLst>
          </p:nvPr>
        </p:nvGraphicFramePr>
        <p:xfrm>
          <a:off x="467544" y="1052736"/>
          <a:ext cx="8229600" cy="559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47048"/>
                <a:gridCol w="1882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205224">
                <a:tc>
                  <a:txBody>
                    <a:bodyPr/>
                    <a:lstStyle/>
                    <a:p>
                      <a:r>
                        <a:rPr lang="hr-HR" dirty="0" smtClean="0"/>
                        <a:t>Početak prijava kandidata u sustav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25.5.2015.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Početak prijava obrazovnih programa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26.6.2015.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Završetak prijave obrazovnih</a:t>
                      </a:r>
                      <a:r>
                        <a:rPr lang="hr-HR" baseline="0" dirty="0" smtClean="0"/>
                        <a:t> programa koji zahtijevaju dodatne provjere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30.6.2015.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Provođenje dodatnih ispita i provjera te unos rezultata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1.-6.7.2015.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Rok za dostavu dokumentacije redovitih učenika (stručno mišljenje HZZ-a i ostali dokumenti kojima se ostvaruju</a:t>
                      </a:r>
                      <a:r>
                        <a:rPr lang="hr-HR" baseline="0" dirty="0" smtClean="0"/>
                        <a:t> dodatna prava za upis</a:t>
                      </a:r>
                      <a:r>
                        <a:rPr lang="hr-HR" dirty="0" smtClean="0"/>
                        <a:t>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26.6.2015.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Dostava osobnih dokumenata</a:t>
                      </a:r>
                      <a:r>
                        <a:rPr lang="hr-HR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 svjedodžbi za kandidate izvan redovitog sustava obrazovanja RH</a:t>
                      </a:r>
                      <a:endParaRPr lang="hr-HR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25.5.2015.</a:t>
                      </a:r>
                      <a:r>
                        <a:rPr lang="hr-HR" b="1" baseline="0" dirty="0" smtClean="0"/>
                        <a:t> –</a:t>
                      </a:r>
                    </a:p>
                    <a:p>
                      <a:pPr algn="ctr"/>
                      <a:r>
                        <a:rPr lang="hr-HR" b="1" baseline="0" dirty="0" smtClean="0"/>
                        <a:t>29.6.2015.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Završetak</a:t>
                      </a:r>
                      <a:r>
                        <a:rPr lang="hr-HR" baseline="0" dirty="0" smtClean="0"/>
                        <a:t> prigovora na unesene osobne podatke, ocjene, natjecanja, rezultate dodatnih provjera i podatke na temelju kojih se ostvaruju dodatna prava za upis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7.7.2015.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Brisanje s lista kandidata koji nisu zadovoljili preduvjete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8.7.2015.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Zaključivanje odabira</a:t>
                      </a:r>
                      <a:r>
                        <a:rPr lang="hr-HR" b="1" baseline="0" dirty="0" smtClean="0"/>
                        <a:t> obrazovnih programa</a:t>
                      </a:r>
                    </a:p>
                    <a:p>
                      <a:r>
                        <a:rPr lang="hr-HR" baseline="0" dirty="0" smtClean="0"/>
                        <a:t>Početak ispisa prijavnica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8.7.2015.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</a:t>
            </a:r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LJETNI</a:t>
            </a:r>
            <a:b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nastavak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11548"/>
              </p:ext>
            </p:extLst>
          </p:nvPr>
        </p:nvGraphicFramePr>
        <p:xfrm>
          <a:off x="457200" y="1600200"/>
          <a:ext cx="8229600" cy="4312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63072"/>
                <a:gridCol w="1666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</a:t>
                      </a:r>
                      <a:r>
                        <a:rPr lang="hr-HR" baseline="0" dirty="0" smtClean="0"/>
                        <a:t>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Krajnji rok za zaprimanje</a:t>
                      </a:r>
                      <a:r>
                        <a:rPr lang="hr-HR" baseline="0" dirty="0" smtClean="0"/>
                        <a:t> potpisanih prijavnica (učenici donose razrednicima, a ostali kandidati šalju prijavnice Središnjem prijavnom uredu)</a:t>
                      </a:r>
                    </a:p>
                    <a:p>
                      <a:r>
                        <a:rPr lang="hr-HR" baseline="0" dirty="0" smtClean="0"/>
                        <a:t>Brisanje s lista kandidata koji nisu zadovoljili preduvjete ili dostavili prijavnice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10.7.2015.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b="1" dirty="0" smtClean="0"/>
                        <a:t>Objava konačnih ljestvica poretka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11.7.2015.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Dostava dokumenata koji su uvjet za upis</a:t>
                      </a:r>
                      <a:r>
                        <a:rPr lang="hr-HR" baseline="0" dirty="0" smtClean="0"/>
                        <a:t> u određeni program obrazovanja (potvrda školske medicine, liječnička svjedodžba medicine rada, ugovor o naukovanju učenika i ostali dokumenti kojima su ostvarena dodatna prava za upis) srednje škole</a:t>
                      </a:r>
                    </a:p>
                    <a:p>
                      <a:r>
                        <a:rPr lang="hr-HR" b="1" baseline="0" dirty="0" smtClean="0"/>
                        <a:t>Dostava potpisanog obrasca o upisu u I. razred srednje škole </a:t>
                      </a:r>
                      <a:r>
                        <a:rPr lang="hr-HR" baseline="0" dirty="0" smtClean="0"/>
                        <a:t>(upisnice) u srednju školu u koju se učenik upisao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13.-17.7.2015.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Objava slobodnih mjesta za jesenski</a:t>
                      </a:r>
                      <a:r>
                        <a:rPr lang="hr-HR" baseline="0" dirty="0" smtClean="0"/>
                        <a:t> rok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21.7.2015.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3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</a:t>
            </a:r>
            <a:r>
              <a:rPr lang="hr-H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JESENSKI</a:t>
            </a:r>
            <a:endParaRPr lang="hr-HR" dirty="0">
              <a:solidFill>
                <a:srgbClr val="FFC000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497440"/>
              </p:ext>
            </p:extLst>
          </p:nvPr>
        </p:nvGraphicFramePr>
        <p:xfrm>
          <a:off x="467544" y="1268760"/>
          <a:ext cx="8229600" cy="5044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63072"/>
                <a:gridCol w="1666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/>
                        <a:t>Početak prijava kandidata u sustav </a:t>
                      </a:r>
                      <a:r>
                        <a:rPr lang="hr-HR" sz="1800" b="1" baseline="0" dirty="0" smtClean="0"/>
                        <a:t>i prijava obrazovnih programa</a:t>
                      </a:r>
                      <a:endParaRPr lang="hr-HR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24.8.2015.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Dostava osobnih dokumenata</a:t>
                      </a:r>
                      <a:r>
                        <a:rPr lang="hr-HR" sz="18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, svjedodžbi i ostale dokumentacije za kandidate izvan redovitog sustava obrazovanja RH</a:t>
                      </a:r>
                    </a:p>
                    <a:p>
                      <a:r>
                        <a:rPr lang="hr-HR" sz="1800" baseline="0" dirty="0" smtClean="0"/>
                        <a:t>Dostava dokumentacije redovitih učenika (</a:t>
                      </a:r>
                      <a:r>
                        <a:rPr lang="hr-HR" sz="1800" dirty="0" smtClean="0"/>
                        <a:t>stručno mišljenje HZZ-a i ostali dokumenti kojima se ostvaruju</a:t>
                      </a:r>
                      <a:r>
                        <a:rPr lang="hr-HR" sz="1800" baseline="0" dirty="0" smtClean="0"/>
                        <a:t> dodatna prava za upis i sl.)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24.8.2015.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Završetak prijave obrazovnih programa koji zahtijevaju dodatne provjere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25.8.2015.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Provođenje dodatnih ispita i provjera te</a:t>
                      </a:r>
                      <a:r>
                        <a:rPr lang="hr-HR" sz="1800" baseline="0" dirty="0" smtClean="0"/>
                        <a:t> unos rezultata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26.8-27.8.2015.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dirty="0" smtClean="0"/>
                        <a:t>Završetak</a:t>
                      </a:r>
                      <a:r>
                        <a:rPr lang="hr-HR" sz="1800" baseline="0" dirty="0" smtClean="0"/>
                        <a:t> prigovora na osobne podatke, ocjene, natjecanja, rezultate dodatnih provjera i podatke na temelju kojih se ostvaruju dodatna prava za upis</a:t>
                      </a:r>
                    </a:p>
                    <a:p>
                      <a:r>
                        <a:rPr lang="hr-HR" sz="1800" baseline="0" dirty="0" smtClean="0"/>
                        <a:t>Završetak unosa rezultata popravnog ispita</a:t>
                      </a:r>
                    </a:p>
                    <a:p>
                      <a:r>
                        <a:rPr lang="hr-HR" sz="1800" baseline="0" dirty="0" smtClean="0"/>
                        <a:t>Brisanje s lista kandidata koji nisu zadovoljili preduvjete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28.8.2015.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b="1" dirty="0" smtClean="0"/>
                        <a:t>Zaključavanje odabira</a:t>
                      </a:r>
                      <a:r>
                        <a:rPr lang="hr-HR" sz="1800" b="1" baseline="0" dirty="0" smtClean="0"/>
                        <a:t> obrazovnih programa</a:t>
                      </a:r>
                    </a:p>
                    <a:p>
                      <a:r>
                        <a:rPr lang="hr-HR" sz="1800" baseline="0" dirty="0" smtClean="0"/>
                        <a:t>Početak ispisa prijavnica</a:t>
                      </a:r>
                      <a:endParaRPr lang="hr-H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31.8.2015.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99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VAŽNIH DOKUMENATA I MREŽNIH IZVORA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Natječaj za upis učenika u I. razred srednje škole</a:t>
            </a:r>
            <a:r>
              <a:rPr lang="hr-HR" dirty="0" smtClean="0"/>
              <a:t> (mora biti objavljen najkasnije do 10. lipnja 2015. godine)</a:t>
            </a:r>
          </a:p>
          <a:p>
            <a:r>
              <a:rPr lang="hr-HR" dirty="0"/>
              <a:t>j</a:t>
            </a:r>
            <a:r>
              <a:rPr lang="hr-HR" dirty="0" smtClean="0"/>
              <a:t>edinstveni popis zdravstvenih zahtjeva srednjoškolskih programa u svrhu upisa u I. razred srednje škole</a:t>
            </a:r>
          </a:p>
          <a:p>
            <a:r>
              <a:rPr lang="hr-HR" dirty="0"/>
              <a:t>p</a:t>
            </a:r>
            <a:r>
              <a:rPr lang="hr-HR" dirty="0" smtClean="0"/>
              <a:t>ublikacija </a:t>
            </a:r>
            <a:r>
              <a:rPr lang="hr-HR" b="1" i="1" dirty="0" smtClean="0"/>
              <a:t>„Prijave i upisi u srednje škole za školsku godinu 2015./2016. - Idemo u srednju!”</a:t>
            </a:r>
            <a:endParaRPr lang="hr-HR" b="1" i="1" dirty="0"/>
          </a:p>
        </p:txBody>
      </p:sp>
    </p:spTree>
    <p:extLst>
      <p:ext uri="{BB962C8B-B14F-4D97-AF65-F5344CB8AC3E}">
        <p14:creationId xmlns:p14="http://schemas.microsoft.com/office/powerpoint/2010/main" val="36498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UPISNI ROKOVI – </a:t>
            </a:r>
            <a:r>
              <a:rPr lang="hr-H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JESENSKI</a:t>
            </a:r>
            <a:br>
              <a:rPr lang="hr-H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nastavak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819411"/>
              </p:ext>
            </p:extLst>
          </p:nvPr>
        </p:nvGraphicFramePr>
        <p:xfrm>
          <a:off x="467544" y="2132856"/>
          <a:ext cx="8229600" cy="3942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800" b="1" dirty="0" smtClean="0"/>
                        <a:t>Krajnji rok za zaprimanje potpisanih prijavnica </a:t>
                      </a:r>
                      <a:r>
                        <a:rPr lang="hr-HR" sz="1800" dirty="0" smtClean="0"/>
                        <a:t>(učenici donose razrednicima, a ostali kandidati šalju Središnjem prijavnom uredu)</a:t>
                      </a:r>
                    </a:p>
                    <a:p>
                      <a:r>
                        <a:rPr lang="hr-HR" sz="1800" dirty="0" smtClean="0"/>
                        <a:t>Brisanje s lista kandidata</a:t>
                      </a:r>
                      <a:r>
                        <a:rPr lang="hr-HR" sz="1800" baseline="0" dirty="0" smtClean="0"/>
                        <a:t> koji nisu zadovoljili preduvjete ili dostavili prijavnice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2.9.2015.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/>
                        <a:t>Objava</a:t>
                      </a:r>
                      <a:r>
                        <a:rPr lang="hr-HR" sz="1800" b="1" baseline="0" dirty="0" smtClean="0"/>
                        <a:t> konačnih ljestvica poretka</a:t>
                      </a:r>
                      <a:endParaRPr lang="hr-HR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3.9.2015.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Dostava</a:t>
                      </a:r>
                      <a:r>
                        <a:rPr lang="hr-HR" baseline="0" dirty="0" smtClean="0"/>
                        <a:t> dokumenata koji su uvjet za upis u određeni program obrazovanja (</a:t>
                      </a:r>
                      <a:r>
                        <a:rPr lang="hr-HR" b="1" i="1" baseline="0" dirty="0" smtClean="0"/>
                        <a:t>potvrda liječnika školske medicine, liječnička svjedodžba medicine rada, ugovor o naukovanju </a:t>
                      </a:r>
                      <a:r>
                        <a:rPr lang="hr-HR" baseline="0" dirty="0" smtClean="0"/>
                        <a:t>i </a:t>
                      </a:r>
                      <a:r>
                        <a:rPr lang="hr-HR" b="1" i="1" baseline="0" dirty="0" smtClean="0"/>
                        <a:t>ostali dokumenti kojima su ostvarena dodatna prava za upis</a:t>
                      </a:r>
                      <a:r>
                        <a:rPr lang="hr-HR" baseline="0" dirty="0" smtClean="0"/>
                        <a:t>) srednje škole</a:t>
                      </a:r>
                    </a:p>
                    <a:p>
                      <a:r>
                        <a:rPr lang="hr-HR" b="1" baseline="0" dirty="0" smtClean="0"/>
                        <a:t>Dostava potpisanog obrasca o upisu u I. razred srednje škole (upisnice) u srednju školu </a:t>
                      </a:r>
                      <a:r>
                        <a:rPr lang="hr-HR" baseline="0" dirty="0" smtClean="0"/>
                        <a:t>u koju se učenik upisao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4.9.2015.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47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79107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PRIJAVA KANDIDATA S TEŠKOĆAMA U RAZVOJU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r>
              <a:rPr lang="hr-HR" dirty="0"/>
              <a:t>u</a:t>
            </a:r>
            <a:r>
              <a:rPr lang="hr-HR" dirty="0" smtClean="0"/>
              <a:t>čenici s primjerenim oblikom školovanja</a:t>
            </a:r>
          </a:p>
          <a:p>
            <a:pPr lvl="1"/>
            <a:r>
              <a:rPr lang="hr-HR" dirty="0" smtClean="0"/>
              <a:t>prilagođeni program</a:t>
            </a:r>
          </a:p>
          <a:p>
            <a:pPr lvl="1"/>
            <a:r>
              <a:rPr lang="hr-HR" dirty="0" smtClean="0"/>
              <a:t>individualizacija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26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LJETNI UPISNI </a:t>
            </a:r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</a:t>
            </a:r>
            <a:b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kandidata s teškoćama u razvoju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739012"/>
              </p:ext>
            </p:extLst>
          </p:nvPr>
        </p:nvGraphicFramePr>
        <p:xfrm>
          <a:off x="467544" y="1844824"/>
          <a:ext cx="8229600" cy="4302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75040"/>
                <a:gridCol w="1954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Kandidati</a:t>
                      </a:r>
                      <a:r>
                        <a:rPr lang="hr-HR" baseline="0" dirty="0" smtClean="0"/>
                        <a:t> s teškoćama u razvoju prijavljuju se u uredima državne uprave u županiji odnosno Gradskom uredu za obrazovanje, kulturu i sport Grada Zagreba te iskazuju svoj odabir s liste prioriteta redom kako bi željeli upisati obrazovne programe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smtClean="0"/>
                        <a:t>28.5</a:t>
                      </a:r>
                      <a:r>
                        <a:rPr lang="hr-HR" b="1" dirty="0" smtClean="0"/>
                        <a:t>. – 12.6.2015.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Upisna povjerenstva ureda državne uprave unose navedene odabire u </a:t>
                      </a:r>
                      <a:r>
                        <a:rPr lang="hr-HR" dirty="0" err="1" smtClean="0"/>
                        <a:t>NISpuSŠ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28.5. – 17.6.2015.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Provođenje</a:t>
                      </a:r>
                      <a:r>
                        <a:rPr lang="hr-HR" baseline="0" dirty="0" smtClean="0"/>
                        <a:t> dodatnih provjera za učenike s teškoćama u razvoju i unos rezultata u sustav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18.-19.6.2015.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Zatvaranje</a:t>
                      </a:r>
                      <a:r>
                        <a:rPr lang="hr-HR" baseline="0" dirty="0" smtClean="0"/>
                        <a:t> mogućnosti unosa odabira kandidata</a:t>
                      </a:r>
                    </a:p>
                    <a:p>
                      <a:r>
                        <a:rPr lang="hr-HR" baseline="0" dirty="0" smtClean="0"/>
                        <a:t>Rangiranje kandidata s teškoćama u razvoju sukladno listama prioriteta</a:t>
                      </a:r>
                    </a:p>
                    <a:p>
                      <a:r>
                        <a:rPr lang="hr-HR" baseline="0" dirty="0" smtClean="0"/>
                        <a:t>Smanjenje upisnih kvota razrednih odjela pojedinih obrazovnih programa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17.6.2015.</a:t>
                      </a:r>
                    </a:p>
                    <a:p>
                      <a:pPr algn="ctr"/>
                      <a:r>
                        <a:rPr lang="hr-HR" b="1" dirty="0" smtClean="0"/>
                        <a:t>20.-</a:t>
                      </a:r>
                      <a:r>
                        <a:rPr lang="hr-HR" b="1" smtClean="0"/>
                        <a:t>25.6.2015.</a:t>
                      </a:r>
                    </a:p>
                    <a:p>
                      <a:pPr algn="ctr"/>
                      <a:endParaRPr lang="hr-HR" b="1" dirty="0" smtClean="0"/>
                    </a:p>
                    <a:p>
                      <a:pPr algn="ctr"/>
                      <a:r>
                        <a:rPr lang="hr-HR" b="1" dirty="0" smtClean="0"/>
                        <a:t>25.6.2015.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15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JESENSKI UPISNI </a:t>
            </a:r>
            <a:r>
              <a:rPr lang="hr-H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ROK</a:t>
            </a:r>
            <a:br>
              <a:rPr lang="hr-H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kandidata s teškoćama u razvoju</a:t>
            </a:r>
            <a:endParaRPr lang="hr-HR" dirty="0">
              <a:solidFill>
                <a:srgbClr val="FFC000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249487"/>
              </p:ext>
            </p:extLst>
          </p:nvPr>
        </p:nvGraphicFramePr>
        <p:xfrm>
          <a:off x="467544" y="2132856"/>
          <a:ext cx="8229600" cy="3754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03032"/>
                <a:gridCol w="2026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OPIS POSTUPAKA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DATUM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Kandidati</a:t>
                      </a:r>
                      <a:r>
                        <a:rPr lang="hr-HR" baseline="0" dirty="0" smtClean="0"/>
                        <a:t> s teškoćama u razvoju prijavljuju se u uredima državne uprave u županiji odnosno Gradskom uredu za obrazovanje, kulturu i sport Grada Zagreba te iskazuju svoj odabir s liste prioriteta redom kako bi željeli upisati obrazovne programe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17.-18.8.2015.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Upisna povjerenstva ureda državne uprave unose navedene odabire u </a:t>
                      </a:r>
                      <a:r>
                        <a:rPr lang="hr-HR" dirty="0" err="1" smtClean="0"/>
                        <a:t>NISpuSŠ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19.8.2015.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Provođenje</a:t>
                      </a:r>
                      <a:r>
                        <a:rPr lang="hr-HR" baseline="0" dirty="0" smtClean="0"/>
                        <a:t> dodatnih provjera za učenike s teškoćama u razvoju i unos rezultata u sustav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20.8.2015.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Zatvaranje</a:t>
                      </a:r>
                      <a:r>
                        <a:rPr lang="hr-HR" baseline="0" dirty="0" smtClean="0"/>
                        <a:t> mogućnosti unosa odabira kandidata</a:t>
                      </a:r>
                    </a:p>
                    <a:p>
                      <a:r>
                        <a:rPr lang="hr-HR" baseline="0" dirty="0" smtClean="0"/>
                        <a:t>Rangiranje kandidata s teškoćama u razvoju sukladno listama prioriteta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19.8.2015.</a:t>
                      </a:r>
                    </a:p>
                    <a:p>
                      <a:pPr algn="ctr"/>
                      <a:r>
                        <a:rPr lang="hr-HR" b="1" dirty="0" smtClean="0"/>
                        <a:t>21.8.2015.</a:t>
                      </a:r>
                      <a:endParaRPr lang="hr-H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04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POSTUPAK PODNOŠENJA I RJEŠAVANJA PRIGOVORA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</a:t>
            </a:r>
            <a:r>
              <a:rPr lang="hr-HR" dirty="0" smtClean="0"/>
              <a:t>čenici mogu podnositi usmene i pismene prigovore tijekom postupka prijava i upisa</a:t>
            </a:r>
          </a:p>
          <a:p>
            <a:r>
              <a:rPr lang="hr-HR" b="1" dirty="0" smtClean="0">
                <a:solidFill>
                  <a:srgbClr val="00B050"/>
                </a:solidFill>
              </a:rPr>
              <a:t>USMENO: </a:t>
            </a:r>
            <a:r>
              <a:rPr lang="hr-HR" dirty="0" smtClean="0"/>
              <a:t>svom </a:t>
            </a:r>
            <a:r>
              <a:rPr lang="hr-HR" dirty="0" smtClean="0">
                <a:solidFill>
                  <a:srgbClr val="FF0066"/>
                </a:solidFill>
              </a:rPr>
              <a:t>razredniku</a:t>
            </a:r>
            <a:r>
              <a:rPr lang="hr-HR" dirty="0"/>
              <a:t> </a:t>
            </a:r>
            <a:r>
              <a:rPr lang="hr-HR" dirty="0" smtClean="0"/>
              <a:t>zbog netočno navedenih zaključnih ocjena, osobnih podataka ili podataka kojima se ostvaruju dodatna prava na upis</a:t>
            </a:r>
          </a:p>
          <a:p>
            <a:r>
              <a:rPr lang="hr-HR" b="1" dirty="0" smtClean="0">
                <a:solidFill>
                  <a:srgbClr val="00B050"/>
                </a:solidFill>
              </a:rPr>
              <a:t>PISMENO: </a:t>
            </a:r>
            <a:r>
              <a:rPr lang="hr-HR" dirty="0" smtClean="0"/>
              <a:t>ako netočni podaci nisu ispravljeni </a:t>
            </a:r>
            <a:r>
              <a:rPr lang="hr-HR" dirty="0" err="1" smtClean="0">
                <a:solidFill>
                  <a:srgbClr val="FF0066"/>
                </a:solidFill>
              </a:rPr>
              <a:t>CARNetovoj</a:t>
            </a:r>
            <a:r>
              <a:rPr lang="hr-HR" dirty="0" smtClean="0">
                <a:solidFill>
                  <a:srgbClr val="FF0066"/>
                </a:solidFill>
              </a:rPr>
              <a:t> službi </a:t>
            </a:r>
            <a:r>
              <a:rPr lang="hr-HR" dirty="0" smtClean="0"/>
              <a:t>za podršku  na obrascu za prigovor koji se nalazi u </a:t>
            </a:r>
            <a:r>
              <a:rPr lang="hr-HR" dirty="0" err="1" smtClean="0"/>
              <a:t>NISpuSŠ</a:t>
            </a:r>
            <a:r>
              <a:rPr lang="hr-HR" dirty="0" smtClean="0"/>
              <a:t>-u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939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POSTUPAK PODNOŠENJA I RJEŠAVANJA PRIGOVORA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/>
              <a:t>k</a:t>
            </a:r>
            <a:r>
              <a:rPr lang="hr-HR" dirty="0" smtClean="0"/>
              <a:t>od ocjenjivanja ispita sposobnosti i darovitosti ako učenik nije zadovoljan može podnijeti pisani prigovor srednjoj školi</a:t>
            </a:r>
          </a:p>
          <a:p>
            <a:r>
              <a:rPr lang="hr-HR" dirty="0"/>
              <a:t>r</a:t>
            </a:r>
            <a:r>
              <a:rPr lang="hr-HR" dirty="0" smtClean="0"/>
              <a:t>okovi za prigovore su istaknuti u ljetnom i jesenskom roku:</a:t>
            </a:r>
          </a:p>
          <a:p>
            <a:pPr lvl="1"/>
            <a:r>
              <a:rPr lang="hr-HR" dirty="0"/>
              <a:t>l</a:t>
            </a:r>
            <a:r>
              <a:rPr lang="hr-HR" dirty="0" smtClean="0"/>
              <a:t>jetni upisni rok:  25.5.2015. do 7.7.2015.</a:t>
            </a:r>
          </a:p>
          <a:p>
            <a:pPr lvl="1"/>
            <a:r>
              <a:rPr lang="hr-HR" dirty="0"/>
              <a:t>j</a:t>
            </a:r>
            <a:r>
              <a:rPr lang="hr-HR" dirty="0" smtClean="0"/>
              <a:t>esenski upisni rok:  24.8.2015. do 28.8.2015.</a:t>
            </a:r>
          </a:p>
        </p:txBody>
      </p:sp>
    </p:spTree>
    <p:extLst>
      <p:ext uri="{BB962C8B-B14F-4D97-AF65-F5344CB8AC3E}">
        <p14:creationId xmlns:p14="http://schemas.microsoft.com/office/powerpoint/2010/main" val="198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NATJEČAJ ZA UPIS UČENIKA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o</a:t>
            </a:r>
            <a:r>
              <a:rPr lang="hr-HR" dirty="0" smtClean="0"/>
              <a:t>bjavljuje se najkasnije </a:t>
            </a:r>
            <a:r>
              <a:rPr lang="hr-HR" b="1" dirty="0" smtClean="0"/>
              <a:t>do 10. lipnja 2015. godine </a:t>
            </a:r>
            <a:r>
              <a:rPr lang="hr-HR" dirty="0" smtClean="0"/>
              <a:t>na mrežnim stranicama i oglasnim pločama srednjih škola i osnivača</a:t>
            </a:r>
          </a:p>
          <a:p>
            <a:r>
              <a:rPr lang="hr-HR" dirty="0"/>
              <a:t>s</a:t>
            </a:r>
            <a:r>
              <a:rPr lang="hr-HR" dirty="0" smtClean="0"/>
              <a:t>adrži:</a:t>
            </a:r>
          </a:p>
          <a:p>
            <a:pPr lvl="1"/>
            <a:r>
              <a:rPr lang="hr-HR" dirty="0" smtClean="0"/>
              <a:t>popis programa i upisne kvote (sukladno </a:t>
            </a:r>
            <a:r>
              <a:rPr lang="hr-HR" i="1" dirty="0" smtClean="0">
                <a:solidFill>
                  <a:srgbClr val="00B050"/>
                </a:solidFill>
              </a:rPr>
              <a:t>Strukturi razrednih odjela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rokove za upis</a:t>
            </a:r>
          </a:p>
          <a:p>
            <a:pPr lvl="1"/>
            <a:r>
              <a:rPr lang="hr-HR" dirty="0" smtClean="0"/>
              <a:t>predmet posebno važan za upis koji </a:t>
            </a:r>
            <a:r>
              <a:rPr lang="hr-HR" dirty="0"/>
              <a:t>samostalno </a:t>
            </a:r>
            <a:r>
              <a:rPr lang="hr-HR" dirty="0" smtClean="0"/>
              <a:t>određuje škola</a:t>
            </a:r>
          </a:p>
          <a:p>
            <a:pPr lvl="1"/>
            <a:r>
              <a:rPr lang="hr-HR" dirty="0" smtClean="0"/>
              <a:t>popis zdravstvenih zahtjeva (prema </a:t>
            </a:r>
            <a:r>
              <a:rPr lang="hr-HR" i="1" dirty="0" smtClean="0">
                <a:solidFill>
                  <a:srgbClr val="00B050"/>
                </a:solidFill>
              </a:rPr>
              <a:t>Jedinstvenom popisu zdravstvenih zahtjeva srednjoškolskih programa u svrhu upisa u I. razred srednje škole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popis potrebnih dokumenata koji su uvjet za upis</a:t>
            </a:r>
          </a:p>
          <a:p>
            <a:pPr lvl="1"/>
            <a:r>
              <a:rPr lang="hr-HR" dirty="0" smtClean="0"/>
              <a:t>datume provođenja dodatnih ispita i provjera</a:t>
            </a:r>
          </a:p>
          <a:p>
            <a:pPr lvl="1"/>
            <a:r>
              <a:rPr lang="hr-HR" dirty="0"/>
              <a:t>p</a:t>
            </a:r>
            <a:r>
              <a:rPr lang="hr-HR" dirty="0" smtClean="0"/>
              <a:t>opis stranih jezika koji su obavezni</a:t>
            </a:r>
          </a:p>
          <a:p>
            <a:pPr lvl="1"/>
            <a:r>
              <a:rPr lang="hr-HR" dirty="0" smtClean="0"/>
              <a:t>ostale kriterije i uvjete upisa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086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NATJEČAJ ZA UPIS UČENIKA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</a:t>
            </a:r>
            <a:r>
              <a:rPr lang="hr-HR" dirty="0" smtClean="0"/>
              <a:t>ko je u srednjoj školi uvjet za upis strani jezik kojeg učenik nije učio u osnovnoj školi mora podnijeti </a:t>
            </a:r>
            <a:r>
              <a:rPr lang="hr-HR" b="1" dirty="0" smtClean="0"/>
              <a:t>pisani zahtjev srednjoj školi </a:t>
            </a:r>
            <a:r>
              <a:rPr lang="hr-HR" dirty="0" smtClean="0"/>
              <a:t>za provjeru znanja iz tog jezika</a:t>
            </a:r>
          </a:p>
          <a:p>
            <a:r>
              <a:rPr lang="hr-HR" dirty="0"/>
              <a:t>d</a:t>
            </a:r>
            <a:r>
              <a:rPr lang="hr-HR" dirty="0" smtClean="0"/>
              <a:t>atum održavanja provjere znanja stranog jezika biti će objavljen u natječaju i </a:t>
            </a:r>
            <a:r>
              <a:rPr lang="hr-HR" dirty="0" err="1" smtClean="0"/>
              <a:t>NISpuSŠ</a:t>
            </a:r>
            <a:r>
              <a:rPr lang="hr-HR" dirty="0" smtClean="0"/>
              <a:t>-u</a:t>
            </a:r>
          </a:p>
          <a:p>
            <a:r>
              <a:rPr lang="hr-HR" dirty="0"/>
              <a:t>z</a:t>
            </a:r>
            <a:r>
              <a:rPr lang="hr-HR" dirty="0" smtClean="0"/>
              <a:t>animanja vezana za obrte imati će oznaku „JMO”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7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PRIJAVA I UPIS UČENIKA U SREDNJU ŠKOLU</a:t>
            </a:r>
            <a:endParaRPr lang="hr-HR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62500" lnSpcReduction="20000"/>
          </a:bodyPr>
          <a:lstStyle/>
          <a:p>
            <a:r>
              <a:rPr lang="hr-HR" b="1" dirty="0" smtClean="0">
                <a:solidFill>
                  <a:srgbClr val="00B050"/>
                </a:solidFill>
              </a:rPr>
              <a:t>PRIJAVA UČENIKA</a:t>
            </a:r>
          </a:p>
          <a:p>
            <a:r>
              <a:rPr lang="hr-HR" dirty="0" smtClean="0"/>
              <a:t>svi postupci biti će opisani u publikaciji </a:t>
            </a:r>
            <a:r>
              <a:rPr lang="hr-HR" b="1" i="1" dirty="0" smtClean="0"/>
              <a:t>„Prijave i upisi u srednje škole za školsku godinu 2015./2016. – Idemo u srednju!”</a:t>
            </a:r>
          </a:p>
          <a:p>
            <a:r>
              <a:rPr lang="hr-HR" b="1" dirty="0" smtClean="0">
                <a:solidFill>
                  <a:srgbClr val="00B050"/>
                </a:solidFill>
              </a:rPr>
              <a:t>UPIS UČENIKA</a:t>
            </a:r>
          </a:p>
          <a:p>
            <a:r>
              <a:rPr lang="hr-HR" dirty="0" smtClean="0"/>
              <a:t>na temelju javne objave konačnih ljestvica poretka učenika – učenik ostvaruje pravo upisa u I. razred srednje škole u šk. god. 2015./2016.</a:t>
            </a:r>
          </a:p>
          <a:p>
            <a:r>
              <a:rPr lang="hr-HR" dirty="0" smtClean="0"/>
              <a:t>svi učenici koji trebaju dostaviti dokumente (</a:t>
            </a:r>
            <a:r>
              <a:rPr lang="hr-HR" i="1" dirty="0" smtClean="0"/>
              <a:t>liječničke potvrde, ugovor o naukovanju, dokumentaciju kojom ostvaruju dodatna prava za upis</a:t>
            </a:r>
            <a:r>
              <a:rPr lang="hr-HR" dirty="0" smtClean="0"/>
              <a:t>) ostvaruju </a:t>
            </a:r>
            <a:r>
              <a:rPr lang="hr-HR" dirty="0"/>
              <a:t>pravo </a:t>
            </a:r>
            <a:r>
              <a:rPr lang="hr-HR" dirty="0" smtClean="0"/>
              <a:t>upisa tek nakon dostave dokumenata u skladu s rokovima, ako ne dostave </a:t>
            </a:r>
            <a:r>
              <a:rPr lang="hr-HR" b="1" dirty="0" smtClean="0"/>
              <a:t>GUBE PRAVO UPISA </a:t>
            </a:r>
            <a:r>
              <a:rPr lang="hr-HR" dirty="0" smtClean="0"/>
              <a:t>u ljetnom roku te se prijavljuju na jesenski za ona zanimanja gdje ostane slobodnih mjesta </a:t>
            </a:r>
            <a:r>
              <a:rPr lang="hr-HR" b="1" dirty="0"/>
              <a:t>(13.-17.7.2015.) </a:t>
            </a:r>
            <a:endParaRPr lang="hr-HR" b="1" dirty="0" smtClean="0"/>
          </a:p>
          <a:p>
            <a:r>
              <a:rPr lang="hr-HR" dirty="0"/>
              <a:t>u</a:t>
            </a:r>
            <a:r>
              <a:rPr lang="hr-HR" dirty="0" smtClean="0"/>
              <a:t>čenik potvrđuje svoj upis vlastoručnim potpisom i potpisom roditelja na </a:t>
            </a:r>
            <a:r>
              <a:rPr lang="hr-HR" b="1" dirty="0" smtClean="0"/>
              <a:t>UPISNICI</a:t>
            </a:r>
            <a:r>
              <a:rPr lang="hr-HR" dirty="0" smtClean="0"/>
              <a:t> koja se nalazi u </a:t>
            </a:r>
            <a:r>
              <a:rPr lang="hr-HR" dirty="0" err="1" smtClean="0"/>
              <a:t>NISpuSŠ</a:t>
            </a:r>
            <a:r>
              <a:rPr lang="hr-HR" dirty="0" smtClean="0"/>
              <a:t>-u koju mora dostaviti u srednju školu </a:t>
            </a:r>
            <a:r>
              <a:rPr lang="hr-HR" b="1" dirty="0" smtClean="0"/>
              <a:t>(13.-17.7.2015.) </a:t>
            </a:r>
          </a:p>
          <a:p>
            <a:r>
              <a:rPr lang="hr-HR" dirty="0"/>
              <a:t>a</a:t>
            </a:r>
            <a:r>
              <a:rPr lang="hr-HR" dirty="0" smtClean="0"/>
              <a:t>ko učenik iz opravdanih razloga nije u mogućnosti dostaviti upisnicu u propisanom roku, to može učiniti njegov roditelj</a:t>
            </a:r>
          </a:p>
          <a:p>
            <a:r>
              <a:rPr lang="hr-HR" b="1" dirty="0"/>
              <a:t>t</a:t>
            </a:r>
            <a:r>
              <a:rPr lang="hr-HR" b="1" dirty="0" smtClean="0"/>
              <a:t>ek kada je sva dokumentacija (</a:t>
            </a:r>
            <a:r>
              <a:rPr lang="hr-HR" b="1" dirty="0"/>
              <a:t>i potpisana </a:t>
            </a:r>
            <a:r>
              <a:rPr lang="hr-HR" b="1" dirty="0" smtClean="0"/>
              <a:t>upisnica) dostavljena srednjoj školi učenik je upisan u srednju školu.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2753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800" b="1" dirty="0" smtClean="0">
                <a:solidFill>
                  <a:srgbClr val="00B050"/>
                </a:solidFill>
              </a:rPr>
              <a:t>HVALA NA PAŽNJI!!!</a:t>
            </a:r>
          </a:p>
          <a:p>
            <a:pPr marL="0" indent="0" algn="ctr">
              <a:buNone/>
            </a:pPr>
            <a:endParaRPr lang="hr-HR" sz="48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hr-HR" sz="4800" b="1" dirty="0" smtClean="0">
                <a:solidFill>
                  <a:srgbClr val="FF0066"/>
                </a:solidFill>
              </a:rPr>
              <a:t>SRETNO </a:t>
            </a:r>
            <a:r>
              <a:rPr lang="hr-HR" sz="48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 </a:t>
            </a:r>
            <a:endParaRPr lang="hr-HR" sz="48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5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PRAVILNIK O ELEMENTIMA I KRITERIJIMA ZA IZBOR KANDIDATA ZA UPIS U I. RAZRED SREDNJE ŠKOLE</a:t>
            </a:r>
            <a:endParaRPr lang="hr-HR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UTVRĐUJE ZAJEDNIČKI, POSEBNI I DODATNI ELEMENT I KRITERIJE 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441" y="3055855"/>
            <a:ext cx="72008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87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OPĆE ODREDBE</a:t>
            </a:r>
            <a:endParaRPr lang="hr-HR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</a:t>
            </a:r>
            <a:r>
              <a:rPr lang="hr-HR" dirty="0" smtClean="0"/>
              <a:t>ravo upisa u prvi razred srednje škole imaju svi kandidati  nakon završenog osnovnog obrazovanja</a:t>
            </a:r>
          </a:p>
          <a:p>
            <a:r>
              <a:rPr lang="hr-HR" dirty="0"/>
              <a:t>p</a:t>
            </a:r>
            <a:r>
              <a:rPr lang="hr-HR" dirty="0" smtClean="0"/>
              <a:t>rijave i upis kandidata provode se putem </a:t>
            </a:r>
            <a:r>
              <a:rPr lang="hr-HR" i="1" dirty="0" smtClean="0">
                <a:solidFill>
                  <a:srgbClr val="FF0066"/>
                </a:solidFill>
              </a:rPr>
              <a:t>Nacionalnog informacijskog sustava prijava i upisa u srednje škole </a:t>
            </a:r>
            <a:r>
              <a:rPr lang="hr-HR" dirty="0" smtClean="0"/>
              <a:t>(</a:t>
            </a:r>
            <a:r>
              <a:rPr lang="hr-HR" dirty="0" err="1" smtClean="0"/>
              <a:t>NISpuSŠ</a:t>
            </a:r>
            <a:r>
              <a:rPr lang="hr-HR" dirty="0" smtClean="0"/>
              <a:t>)</a:t>
            </a:r>
          </a:p>
          <a:p>
            <a:r>
              <a:rPr lang="hr-HR" dirty="0"/>
              <a:t>u</a:t>
            </a:r>
            <a:r>
              <a:rPr lang="hr-HR" dirty="0" smtClean="0"/>
              <a:t> svakom upisnom roku kandidat može prijaviti najviše </a:t>
            </a:r>
            <a:r>
              <a:rPr lang="hr-HR" b="1" dirty="0" smtClean="0">
                <a:solidFill>
                  <a:srgbClr val="FF0066"/>
                </a:solidFill>
              </a:rPr>
              <a:t>6 odabira programa </a:t>
            </a:r>
            <a:r>
              <a:rPr lang="hr-HR" dirty="0" smtClean="0"/>
              <a:t>obrazovanja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766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OPĆE ODREDBE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>
                <a:solidFill>
                  <a:srgbClr val="FF0066"/>
                </a:solidFill>
              </a:rPr>
              <a:t>STRANI JEZIK</a:t>
            </a:r>
          </a:p>
          <a:p>
            <a:r>
              <a:rPr lang="hr-HR" dirty="0"/>
              <a:t>k</a:t>
            </a:r>
            <a:r>
              <a:rPr lang="hr-HR" dirty="0" smtClean="0"/>
              <a:t>andidat koji u osnovnoj školi nije učio određeni strani jezik može prilikom prijave programa obrazovanja odabrati učenje tog stranog jezika kao prvog uz </a:t>
            </a:r>
            <a:r>
              <a:rPr lang="hr-HR" b="1" dirty="0" smtClean="0"/>
              <a:t>uvjet da je na provjeri znanja utvrđena mogućnost učenja tog jezika kao prvog stranog</a:t>
            </a:r>
          </a:p>
          <a:p>
            <a:r>
              <a:rPr lang="hr-HR" dirty="0"/>
              <a:t>p</a:t>
            </a:r>
            <a:r>
              <a:rPr lang="hr-HR" dirty="0" smtClean="0"/>
              <a:t>rovjeru znanja provodi </a:t>
            </a:r>
            <a:r>
              <a:rPr lang="hr-HR" b="1" dirty="0" smtClean="0"/>
              <a:t>povjerenstvo srednje škole</a:t>
            </a:r>
          </a:p>
          <a:p>
            <a:r>
              <a:rPr lang="hr-HR" dirty="0"/>
              <a:t>r</a:t>
            </a:r>
            <a:r>
              <a:rPr lang="hr-HR" dirty="0" smtClean="0"/>
              <a:t>ezultati provjere u jednoj školi vrijede za prijave u druge koje uvjetuju znanje istog stranog jezika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23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VREDNOVANJA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pPr marL="0" indent="0" algn="ctr">
              <a:buNone/>
            </a:pPr>
            <a:r>
              <a:rPr lang="hr-HR" dirty="0" smtClean="0">
                <a:solidFill>
                  <a:srgbClr val="FF0066"/>
                </a:solidFill>
              </a:rPr>
              <a:t>ZAJEDNIČKI + DODATAN + POSEBAN </a:t>
            </a:r>
            <a:r>
              <a:rPr lang="hr-HR" dirty="0">
                <a:solidFill>
                  <a:srgbClr val="FF0066"/>
                </a:solidFill>
              </a:rPr>
              <a:t>ELEMENT </a:t>
            </a:r>
            <a:endParaRPr lang="hr-HR" dirty="0" smtClean="0">
              <a:solidFill>
                <a:srgbClr val="FF0066"/>
              </a:solidFill>
            </a:endParaRPr>
          </a:p>
          <a:p>
            <a:pPr marL="0" indent="0" algn="ctr">
              <a:buNone/>
            </a:pPr>
            <a:r>
              <a:rPr lang="hr-HR" dirty="0" smtClean="0"/>
              <a:t>=</a:t>
            </a: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B050"/>
                </a:solidFill>
              </a:rPr>
              <a:t>UKUPAN </a:t>
            </a:r>
            <a:r>
              <a:rPr lang="hr-HR" b="1" dirty="0">
                <a:solidFill>
                  <a:srgbClr val="00B050"/>
                </a:solidFill>
              </a:rPr>
              <a:t>BROJ BODOVA </a:t>
            </a:r>
          </a:p>
        </p:txBody>
      </p:sp>
    </p:spTree>
    <p:extLst>
      <p:ext uri="{BB962C8B-B14F-4D97-AF65-F5344CB8AC3E}">
        <p14:creationId xmlns:p14="http://schemas.microsoft.com/office/powerpoint/2010/main" val="8207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ZAJEDNIČKI ELEMENT</a:t>
            </a:r>
            <a:endParaRPr lang="hr-H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prosjeci zaključnih ocjena iz svih nastavnih predmeta na dvije decimale od petog do osmog razreda</a:t>
            </a:r>
          </a:p>
          <a:p>
            <a:r>
              <a:rPr lang="hr-HR" dirty="0" smtClean="0"/>
              <a:t>najviše 20 bodova (4 x 5,00=20,00)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18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20 BODOVA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638693"/>
              </p:ext>
            </p:extLst>
          </p:nvPr>
        </p:nvGraphicFramePr>
        <p:xfrm>
          <a:off x="1691680" y="2348880"/>
          <a:ext cx="577098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665"/>
                <a:gridCol w="2778135"/>
                <a:gridCol w="1656183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RAZRED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OPĆI PROSJEK NA DVIJE DECIMALE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UKUPAN  BROJ BODOVA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PETI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20,00</a:t>
                      </a:r>
                      <a:endParaRPr lang="hr-H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ŠESTI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SEDMI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  <a:endParaRPr lang="hr-H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OSMI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5,00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28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2341</Words>
  <Application>Microsoft Office PowerPoint</Application>
  <PresentationFormat>Prikaz na zaslonu (4:3)</PresentationFormat>
  <Paragraphs>302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39</vt:i4>
      </vt:variant>
    </vt:vector>
  </HeadingPairs>
  <TitlesOfParts>
    <vt:vector size="40" baseType="lpstr">
      <vt:lpstr>Tema sustava Office</vt:lpstr>
      <vt:lpstr>UPISI U I. RAZRED SREDNJE ŠKOLE ZA ŠK. GOD. 2015./2016.</vt:lpstr>
      <vt:lpstr>POPIS VAŽNIH DOKUMENATA I MREŽNIH IZVORA</vt:lpstr>
      <vt:lpstr>POPIS VAŽNIH DOKUMENATA I MREŽNIH IZVORA</vt:lpstr>
      <vt:lpstr>PRAVILNIK O ELEMENTIMA I KRITERIJIMA ZA IZBOR KANDIDATA ZA UPIS U I. RAZRED SREDNJE ŠKOLE</vt:lpstr>
      <vt:lpstr>OPĆE ODREDBE</vt:lpstr>
      <vt:lpstr>OPĆE ODREDBE</vt:lpstr>
      <vt:lpstr>ELEMENTI VREDNOVANJA</vt:lpstr>
      <vt:lpstr>1. ZAJEDNIČKI ELEMENT</vt:lpstr>
      <vt:lpstr>20 BODOVA</vt:lpstr>
      <vt:lpstr>BODOVI    OBRAZOVNI PROGRAMI</vt:lpstr>
      <vt:lpstr>50 BODOVA</vt:lpstr>
      <vt:lpstr>80 BODOVA</vt:lpstr>
      <vt:lpstr>2. DODATNI ELEMENT</vt:lpstr>
      <vt:lpstr>2. DODATNI ELEMENT</vt:lpstr>
      <vt:lpstr>2. DODATNI ELEMENT</vt:lpstr>
      <vt:lpstr>3. POSEBAN ELEMENT</vt:lpstr>
      <vt:lpstr>3. POSEBAN ELEMENT</vt:lpstr>
      <vt:lpstr>3. POSEBAN ELEMENT</vt:lpstr>
      <vt:lpstr>3. POSEBAN ELEMENT</vt:lpstr>
      <vt:lpstr>KANDIDATI S TEŠKOĆAMA U RAZVOJU</vt:lpstr>
      <vt:lpstr>KANDIDATI S TEŠKOĆAMA U RAZVOJU</vt:lpstr>
      <vt:lpstr>ZDRAVSTVENA SPOSOBNOST </vt:lpstr>
      <vt:lpstr>POSEBNA MJERILA I POSTUPCI</vt:lpstr>
      <vt:lpstr>BODOVNI PRAG</vt:lpstr>
      <vt:lpstr>ODLUKA O UPISU UČENIKA U I. RAZRED SREDNJE ŠKOLE U ŠK. GOD. 2015./2016.</vt:lpstr>
      <vt:lpstr>PowerPointova prezentacija</vt:lpstr>
      <vt:lpstr>UPISNI ROKOVI – LJETNI</vt:lpstr>
      <vt:lpstr>UPISNI ROKOVI – LJETNI nastavak</vt:lpstr>
      <vt:lpstr>UPISNI ROKOVI – JESENSKI</vt:lpstr>
      <vt:lpstr>UPISNI ROKOVI – JESENSKI nastavak</vt:lpstr>
      <vt:lpstr>PRIJAVA KANDIDATA S TEŠKOĆAMA U RAZVOJU  </vt:lpstr>
      <vt:lpstr>LJETNI UPISNI ROK kandidata s teškoćama u razvoju</vt:lpstr>
      <vt:lpstr>JESENSKI UPISNI ROK kandidata s teškoćama u razvoju</vt:lpstr>
      <vt:lpstr>POSTUPAK PODNOŠENJA I RJEŠAVANJA PRIGOVORA</vt:lpstr>
      <vt:lpstr>POSTUPAK PODNOŠENJA I RJEŠAVANJA PRIGOVORA</vt:lpstr>
      <vt:lpstr>NATJEČAJ ZA UPIS UČENIKA</vt:lpstr>
      <vt:lpstr>NATJEČAJ ZA UPIS UČENIKA</vt:lpstr>
      <vt:lpstr>PRIJAVA I UPIS UČENIKA U SREDNJU ŠKOLU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UPISI U I. RAZRED SREDNJE ŠKOLE ZA ŠK. GOD. 2015./2016.</dc:title>
  <dc:creator>Iva Sesar</dc:creator>
  <cp:lastModifiedBy>Tominac</cp:lastModifiedBy>
  <cp:revision>73</cp:revision>
  <cp:lastPrinted>2015-05-13T09:10:47Z</cp:lastPrinted>
  <dcterms:created xsi:type="dcterms:W3CDTF">2015-05-07T10:15:49Z</dcterms:created>
  <dcterms:modified xsi:type="dcterms:W3CDTF">2015-05-19T08:46:08Z</dcterms:modified>
</cp:coreProperties>
</file>