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3"/>
  </p:handoutMasterIdLst>
  <p:sldIdLst>
    <p:sldId id="256" r:id="rId2"/>
    <p:sldId id="287" r:id="rId3"/>
    <p:sldId id="305" r:id="rId4"/>
    <p:sldId id="306" r:id="rId5"/>
    <p:sldId id="286" r:id="rId6"/>
    <p:sldId id="288" r:id="rId7"/>
    <p:sldId id="289" r:id="rId8"/>
    <p:sldId id="290" r:id="rId9"/>
    <p:sldId id="291" r:id="rId10"/>
    <p:sldId id="294" r:id="rId11"/>
    <p:sldId id="308" r:id="rId12"/>
    <p:sldId id="295" r:id="rId13"/>
    <p:sldId id="271" r:id="rId14"/>
    <p:sldId id="272" r:id="rId15"/>
    <p:sldId id="273" r:id="rId16"/>
    <p:sldId id="307" r:id="rId17"/>
    <p:sldId id="303" r:id="rId18"/>
    <p:sldId id="304" r:id="rId19"/>
    <p:sldId id="300" r:id="rId20"/>
    <p:sldId id="284" r:id="rId21"/>
    <p:sldId id="298" r:id="rId22"/>
    <p:sldId id="299" r:id="rId23"/>
    <p:sldId id="267" r:id="rId24"/>
    <p:sldId id="301" r:id="rId25"/>
    <p:sldId id="302" r:id="rId26"/>
    <p:sldId id="283" r:id="rId27"/>
    <p:sldId id="296" r:id="rId28"/>
    <p:sldId id="264" r:id="rId29"/>
    <p:sldId id="265" r:id="rId30"/>
    <p:sldId id="281" r:id="rId31"/>
    <p:sldId id="274" r:id="rId32"/>
    <p:sldId id="275" r:id="rId33"/>
    <p:sldId id="277" r:id="rId34"/>
    <p:sldId id="278" r:id="rId35"/>
    <p:sldId id="279" r:id="rId36"/>
    <p:sldId id="280" r:id="rId37"/>
    <p:sldId id="282" r:id="rId38"/>
    <p:sldId id="285" r:id="rId39"/>
    <p:sldId id="292" r:id="rId40"/>
    <p:sldId id="297" r:id="rId41"/>
    <p:sldId id="261" r:id="rId42"/>
  </p:sldIdLst>
  <p:sldSz cx="12192000" cy="6858000"/>
  <p:notesSz cx="9144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istina Krulić" initials="KK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>
        <p:scale>
          <a:sx n="93" d="100"/>
          <a:sy n="93" d="100"/>
        </p:scale>
        <p:origin x="-10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66E65-88B1-4E54-A4F5-B1A88BBC0B52}" type="datetimeFigureOut">
              <a:rPr lang="hr-HR" smtClean="0"/>
              <a:t>13.2.2016.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D26830-18B5-439B-9428-C65E9A43ECE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07280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68710-E45D-4AA9-8FB2-059A20E9EA11}" type="datetimeFigureOut">
              <a:rPr lang="fr-BE" smtClean="0"/>
              <a:t>13-02-16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A93CE-F513-4FAC-BE9B-12388AEA0F04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02301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68710-E45D-4AA9-8FB2-059A20E9EA11}" type="datetimeFigureOut">
              <a:rPr lang="fr-BE" smtClean="0"/>
              <a:t>13-02-16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A93CE-F513-4FAC-BE9B-12388AEA0F04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39330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68710-E45D-4AA9-8FB2-059A20E9EA11}" type="datetimeFigureOut">
              <a:rPr lang="fr-BE" smtClean="0"/>
              <a:t>13-02-16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A93CE-F513-4FAC-BE9B-12388AEA0F04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90790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68710-E45D-4AA9-8FB2-059A20E9EA11}" type="datetimeFigureOut">
              <a:rPr lang="fr-BE" smtClean="0"/>
              <a:t>13-02-16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A93CE-F513-4FAC-BE9B-12388AEA0F04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7421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68710-E45D-4AA9-8FB2-059A20E9EA11}" type="datetimeFigureOut">
              <a:rPr lang="fr-BE" smtClean="0"/>
              <a:t>13-02-16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A93CE-F513-4FAC-BE9B-12388AEA0F04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93481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68710-E45D-4AA9-8FB2-059A20E9EA11}" type="datetimeFigureOut">
              <a:rPr lang="fr-BE" smtClean="0"/>
              <a:t>13-02-16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A93CE-F513-4FAC-BE9B-12388AEA0F04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08013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68710-E45D-4AA9-8FB2-059A20E9EA11}" type="datetimeFigureOut">
              <a:rPr lang="fr-BE" smtClean="0"/>
              <a:t>13-02-16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A93CE-F513-4FAC-BE9B-12388AEA0F04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7783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68710-E45D-4AA9-8FB2-059A20E9EA11}" type="datetimeFigureOut">
              <a:rPr lang="fr-BE" smtClean="0"/>
              <a:t>13-02-16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A93CE-F513-4FAC-BE9B-12388AEA0F04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50558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68710-E45D-4AA9-8FB2-059A20E9EA11}" type="datetimeFigureOut">
              <a:rPr lang="fr-BE" smtClean="0"/>
              <a:t>13-02-16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A93CE-F513-4FAC-BE9B-12388AEA0F04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95070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68710-E45D-4AA9-8FB2-059A20E9EA11}" type="datetimeFigureOut">
              <a:rPr lang="fr-BE" smtClean="0"/>
              <a:t>13-02-16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A93CE-F513-4FAC-BE9B-12388AEA0F04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05274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68710-E45D-4AA9-8FB2-059A20E9EA11}" type="datetimeFigureOut">
              <a:rPr lang="fr-BE" smtClean="0"/>
              <a:t>13-02-16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A93CE-F513-4FAC-BE9B-12388AEA0F04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19669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68710-E45D-4AA9-8FB2-059A20E9EA11}" type="datetimeFigureOut">
              <a:rPr lang="fr-BE" smtClean="0"/>
              <a:t>13-02-16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A93CE-F513-4FAC-BE9B-12388AEA0F04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55892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mailto:helpline.csi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2387600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hr-HR" sz="5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Sigurnost i zaštita djece i mladih na internetu</a:t>
            </a:r>
            <a:endParaRPr lang="fr-BE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1054" y="3261408"/>
            <a:ext cx="6619740" cy="1085872"/>
          </a:xfrm>
        </p:spPr>
        <p:txBody>
          <a:bodyPr>
            <a:normAutofit lnSpcReduction="10000"/>
          </a:bodyPr>
          <a:lstStyle/>
          <a:p>
            <a:r>
              <a:rPr lang="hr-H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Centar za sigurniji Internet,</a:t>
            </a:r>
          </a:p>
          <a:p>
            <a:r>
              <a:rPr lang="hr-H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09.02.2016. Dan sigurnijeg interneta</a:t>
            </a:r>
          </a:p>
          <a:p>
            <a:r>
              <a:rPr lang="hr-H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hr-H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dajsvojdoprinos</a:t>
            </a:r>
            <a:r>
              <a:rPr lang="hr-H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danas, za bolji Internet sutra!</a:t>
            </a:r>
            <a:endParaRPr lang="fr-F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fr-BE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9710"/>
            <a:ext cx="12101848" cy="103829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342857" cy="2387600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2504942" y="5221089"/>
            <a:ext cx="6619740" cy="5986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0607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104140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Grupe mržnje</a:t>
            </a:r>
            <a:endParaRPr lang="fr-BE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Rezervirano mjesto sadržaja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893893"/>
            <a:ext cx="10515600" cy="902196"/>
          </a:xfrm>
          <a:prstGeom prst="rect">
            <a:avLst/>
          </a:prstGeom>
        </p:spPr>
      </p:pic>
      <p:sp>
        <p:nvSpPr>
          <p:cNvPr id="7" name="Elipsa 6"/>
          <p:cNvSpPr/>
          <p:nvPr/>
        </p:nvSpPr>
        <p:spPr>
          <a:xfrm>
            <a:off x="9504608" y="4675031"/>
            <a:ext cx="103031" cy="5151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Pravokutnik 4"/>
          <p:cNvSpPr/>
          <p:nvPr/>
        </p:nvSpPr>
        <p:spPr>
          <a:xfrm>
            <a:off x="100669" y="1506828"/>
            <a:ext cx="4160059" cy="386920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Zašto djeca koriste govore mržnje?</a:t>
            </a:r>
          </a:p>
          <a:p>
            <a:pPr algn="ctr"/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53% želi biti smiješno</a:t>
            </a:r>
          </a:p>
          <a:p>
            <a:pPr algn="ctr"/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45% misli da je to „</a:t>
            </a:r>
            <a:r>
              <a:rPr lang="hr-H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cool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/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32% ne misli da je to uvredljivo</a:t>
            </a:r>
          </a:p>
          <a:p>
            <a:pPr algn="ctr"/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30% mrzi određene grupe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051" y="1091142"/>
            <a:ext cx="7602006" cy="484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82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104140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Negativni utjecaj socijalnih mreža</a:t>
            </a:r>
            <a:endParaRPr lang="fr-BE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0" y="1732757"/>
            <a:ext cx="4953002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  <p:pic>
        <p:nvPicPr>
          <p:cNvPr id="11" name="Rezervirano mjesto sadržaja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893893"/>
            <a:ext cx="10515600" cy="902196"/>
          </a:xfrm>
          <a:prstGeom prst="rect">
            <a:avLst/>
          </a:prstGeom>
        </p:spPr>
      </p:pic>
      <p:sp>
        <p:nvSpPr>
          <p:cNvPr id="7" name="Elipsa 6"/>
          <p:cNvSpPr/>
          <p:nvPr/>
        </p:nvSpPr>
        <p:spPr>
          <a:xfrm>
            <a:off x="9504608" y="4675031"/>
            <a:ext cx="103031" cy="5151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Pravokutnik 4"/>
          <p:cNvSpPr/>
          <p:nvPr/>
        </p:nvSpPr>
        <p:spPr>
          <a:xfrm>
            <a:off x="141485" y="1133341"/>
            <a:ext cx="6780015" cy="485533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želji za što bržim odrastanjem maloljetnici se pridružuju navedenim grupama radi postizanja „višeg” statusa među vršnjacima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Uzori su im stariji poznanici ili „</a:t>
            </a:r>
            <a:r>
              <a:rPr lang="hr-HR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cool</a:t>
            </a:r>
            <a:r>
              <a:rPr lang="hr-H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djeca u njihovom društvu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Međusobno se potiču na stvari koje stvaraju ovisnosti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„Cilj” je prikupiti što više </a:t>
            </a:r>
            <a:r>
              <a:rPr lang="hr-HR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lajkova</a:t>
            </a: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čime se upuštaju u rizična ponašanja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Opasnost od kazneno pravnih posljedica</a:t>
            </a:r>
          </a:p>
        </p:txBody>
      </p:sp>
    </p:spTree>
    <p:extLst>
      <p:ext uri="{BB962C8B-B14F-4D97-AF65-F5344CB8AC3E}">
        <p14:creationId xmlns:p14="http://schemas.microsoft.com/office/powerpoint/2010/main" val="218797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104140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Mogućnosti socijalnih mreža</a:t>
            </a:r>
            <a:endParaRPr lang="fr-BE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0" y="1732757"/>
            <a:ext cx="4953002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  <p:pic>
        <p:nvPicPr>
          <p:cNvPr id="11" name="Rezervirano mjesto sadržaja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893893"/>
            <a:ext cx="10515600" cy="902196"/>
          </a:xfrm>
          <a:prstGeom prst="rect">
            <a:avLst/>
          </a:prstGeom>
        </p:spPr>
      </p:pic>
      <p:sp>
        <p:nvSpPr>
          <p:cNvPr id="7" name="Elipsa 6"/>
          <p:cNvSpPr/>
          <p:nvPr/>
        </p:nvSpPr>
        <p:spPr>
          <a:xfrm>
            <a:off x="9504608" y="4675031"/>
            <a:ext cx="103031" cy="5151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Pravokutnik 4"/>
          <p:cNvSpPr/>
          <p:nvPr/>
        </p:nvSpPr>
        <p:spPr>
          <a:xfrm>
            <a:off x="141485" y="1133341"/>
            <a:ext cx="6780015" cy="485533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r-H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Izravan kontakt s djecom na interaktivan način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r-H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Velik broj dostupne djece za edukativne aktivnosti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r-H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Najbrže širenje novosti (npr. Nestanak djeteta)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r-H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Veliki izvor informacija oko ozbiljnih problema među vršnjacima</a:t>
            </a:r>
          </a:p>
        </p:txBody>
      </p:sp>
    </p:spTree>
    <p:extLst>
      <p:ext uri="{BB962C8B-B14F-4D97-AF65-F5344CB8AC3E}">
        <p14:creationId xmlns:p14="http://schemas.microsoft.com/office/powerpoint/2010/main" val="56074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104140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Zlostavljanje u virtualnom svijetu</a:t>
            </a:r>
            <a:endParaRPr lang="fr-BE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Rezervirano mjesto sadržaja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893893"/>
            <a:ext cx="10515600" cy="902196"/>
          </a:xfrm>
          <a:prstGeom prst="rect">
            <a:avLst/>
          </a:prstGeom>
        </p:spPr>
      </p:pic>
      <p:sp>
        <p:nvSpPr>
          <p:cNvPr id="7" name="Elipsa 6"/>
          <p:cNvSpPr/>
          <p:nvPr/>
        </p:nvSpPr>
        <p:spPr>
          <a:xfrm>
            <a:off x="9504608" y="4675031"/>
            <a:ext cx="103031" cy="5151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Pravokutnik 4"/>
          <p:cNvSpPr/>
          <p:nvPr/>
        </p:nvSpPr>
        <p:spPr>
          <a:xfrm>
            <a:off x="110452" y="1178973"/>
            <a:ext cx="7096260" cy="493849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23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Cyberbullying</a:t>
            </a:r>
            <a:r>
              <a:rPr lang="hr-HR" sz="23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nasilje preko interneta</a:t>
            </a:r>
            <a:r>
              <a:rPr lang="hr-HR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ponašanje jedne ili više osoba koje je usmjereno na namjerno nanošenje štete drugima upotrebom suvremene tehnologije</a:t>
            </a:r>
          </a:p>
          <a:p>
            <a:endParaRPr lang="hr-HR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Školski hodnici, igrališta, razred </a:t>
            </a:r>
          </a:p>
          <a:p>
            <a:endParaRPr lang="hr-HR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društvene mreže, </a:t>
            </a:r>
            <a:r>
              <a:rPr lang="hr-HR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chatovi</a:t>
            </a:r>
            <a:r>
              <a:rPr lang="hr-HR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blogovi</a:t>
            </a:r>
          </a:p>
          <a:p>
            <a:endParaRPr lang="hr-HR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„Tehnologija ne zlostavlja djecu, to čine ljudi”</a:t>
            </a:r>
          </a:p>
          <a:p>
            <a:endParaRPr lang="hr-HR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r-HR" sz="23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18% djece u dobi od 12 do 15 godina je bilo žrtva nekog oblika nasilja preko interneta </a:t>
            </a:r>
          </a:p>
          <a:p>
            <a:endParaRPr lang="hr-HR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Ravni poveznik sa strelicom 2"/>
          <p:cNvCxnSpPr/>
          <p:nvPr/>
        </p:nvCxnSpPr>
        <p:spPr>
          <a:xfrm>
            <a:off x="2034860" y="3019413"/>
            <a:ext cx="15728" cy="29882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Slika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567" y="1212951"/>
            <a:ext cx="4732108" cy="332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56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104140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Zlostavljanje u virtualnom svijetu</a:t>
            </a:r>
            <a:endParaRPr lang="fr-BE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0" y="1732757"/>
            <a:ext cx="4953002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  <p:pic>
        <p:nvPicPr>
          <p:cNvPr id="11" name="Rezervirano mjesto sadržaja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893893"/>
            <a:ext cx="10515600" cy="902196"/>
          </a:xfrm>
          <a:prstGeom prst="rect">
            <a:avLst/>
          </a:prstGeom>
        </p:spPr>
      </p:pic>
      <p:sp>
        <p:nvSpPr>
          <p:cNvPr id="7" name="Elipsa 6"/>
          <p:cNvSpPr/>
          <p:nvPr/>
        </p:nvSpPr>
        <p:spPr>
          <a:xfrm>
            <a:off x="9504608" y="4675031"/>
            <a:ext cx="103031" cy="5151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Pravokutnik 4"/>
          <p:cNvSpPr/>
          <p:nvPr/>
        </p:nvSpPr>
        <p:spPr>
          <a:xfrm>
            <a:off x="141485" y="1133341"/>
            <a:ext cx="6780015" cy="485533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2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vrste nasilja preko interneta:</a:t>
            </a:r>
          </a:p>
          <a:p>
            <a:r>
              <a:rPr lang="hr-H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Izravan napad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hr-H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Slanje uznemirujućih poruka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hr-H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Krađa ili promjena lozinke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hr-H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Objava privatnih podataka ili neistina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hr-H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Slanje uznemirujućih fotografija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hr-H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Postavljanje internetskih anketa o žrtvi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hr-H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Slanje virusa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hr-H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Slanje pornografskih ili neprimjerenih sadržaja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hr-H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Lažno predstavljanje</a:t>
            </a:r>
            <a:endParaRPr lang="hr-H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Wingdings" panose="05000000000000000000" pitchFamily="2" charset="2"/>
              <a:buChar char="§"/>
            </a:pPr>
            <a:endParaRPr lang="hr-H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Napad preko posrednika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hr-H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događa se kada počinitelj napada žrtvu preko treće osobe</a:t>
            </a:r>
          </a:p>
        </p:txBody>
      </p:sp>
    </p:spTree>
    <p:extLst>
      <p:ext uri="{BB962C8B-B14F-4D97-AF65-F5344CB8AC3E}">
        <p14:creationId xmlns:p14="http://schemas.microsoft.com/office/powerpoint/2010/main" val="349640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104140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Zlostavljanje u virtualnom svijetu</a:t>
            </a:r>
            <a:endParaRPr lang="fr-BE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0" y="1732757"/>
            <a:ext cx="4953002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  <p:pic>
        <p:nvPicPr>
          <p:cNvPr id="11" name="Rezervirano mjesto sadržaja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893893"/>
            <a:ext cx="10515600" cy="902196"/>
          </a:xfrm>
          <a:prstGeom prst="rect">
            <a:avLst/>
          </a:prstGeom>
        </p:spPr>
      </p:pic>
      <p:sp>
        <p:nvSpPr>
          <p:cNvPr id="7" name="Elipsa 6"/>
          <p:cNvSpPr/>
          <p:nvPr/>
        </p:nvSpPr>
        <p:spPr>
          <a:xfrm>
            <a:off x="9504608" y="4675031"/>
            <a:ext cx="103031" cy="5151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Pravokutnik 4"/>
          <p:cNvSpPr/>
          <p:nvPr/>
        </p:nvSpPr>
        <p:spPr>
          <a:xfrm>
            <a:off x="141485" y="1133341"/>
            <a:ext cx="6780015" cy="485533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Iako se zlostavljanjem u virtualnom svijetu ne može direktno fizički povrijediti drugu osobu </a:t>
            </a:r>
            <a:r>
              <a:rPr lang="hr-H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posljedice su vrlo ozbiljne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ništa manje opasne od onih uzrokovanih direktnim fizičkim i psihičkim nasilje</a:t>
            </a:r>
          </a:p>
          <a:p>
            <a:endParaRPr lang="hr-H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Odvija se </a:t>
            </a:r>
            <a:r>
              <a:rPr lang="hr-H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sata dnevno, 7 dana u tjednu</a:t>
            </a:r>
          </a:p>
          <a:p>
            <a:endParaRPr lang="hr-H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Dijete ili mlada osoba nije sigurna niti u svom domu i </a:t>
            </a:r>
            <a:r>
              <a:rPr lang="hr-HR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nema mogućnost „pobjeći” od počinitelja nasilja</a:t>
            </a:r>
          </a:p>
        </p:txBody>
      </p:sp>
    </p:spTree>
    <p:extLst>
      <p:ext uri="{BB962C8B-B14F-4D97-AF65-F5344CB8AC3E}">
        <p14:creationId xmlns:p14="http://schemas.microsoft.com/office/powerpoint/2010/main" val="335172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104140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Zlostavljanje u virtualnom svijetu</a:t>
            </a:r>
            <a:endParaRPr lang="fr-BE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0" y="1732757"/>
            <a:ext cx="4953002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  <p:pic>
        <p:nvPicPr>
          <p:cNvPr id="11" name="Rezervirano mjesto sadržaja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893893"/>
            <a:ext cx="10515600" cy="902196"/>
          </a:xfrm>
          <a:prstGeom prst="rect">
            <a:avLst/>
          </a:prstGeom>
        </p:spPr>
      </p:pic>
      <p:sp>
        <p:nvSpPr>
          <p:cNvPr id="7" name="Elipsa 6"/>
          <p:cNvSpPr/>
          <p:nvPr/>
        </p:nvSpPr>
        <p:spPr>
          <a:xfrm>
            <a:off x="9504608" y="4675031"/>
            <a:ext cx="103031" cy="5151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Pravokutnik 4"/>
          <p:cNvSpPr/>
          <p:nvPr/>
        </p:nvSpPr>
        <p:spPr>
          <a:xfrm>
            <a:off x="141485" y="1385657"/>
            <a:ext cx="6780015" cy="434544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Istraživači pretpostavljaju da je razlog sve većoj učestalosti nasilja preko interneta anonimnosti i nedostatak fizičkog kontakta u komunikaciji </a:t>
            </a:r>
          </a:p>
          <a:p>
            <a:endParaRPr lang="hr-HR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Anonimnost daje osjećaj da nekažnjeno mogu ne poštivati socijalne norme i ograničenja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hr-H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Difuzija odgovornosti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hr-HR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24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29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104140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Zlostavljanje u virtualnom svijetu</a:t>
            </a:r>
            <a:endParaRPr lang="fr-BE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0" y="1732757"/>
            <a:ext cx="4953002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  <p:pic>
        <p:nvPicPr>
          <p:cNvPr id="11" name="Rezervirano mjesto sadržaja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893893"/>
            <a:ext cx="10515600" cy="902196"/>
          </a:xfrm>
          <a:prstGeom prst="rect">
            <a:avLst/>
          </a:prstGeom>
        </p:spPr>
      </p:pic>
      <p:sp>
        <p:nvSpPr>
          <p:cNvPr id="7" name="Elipsa 6"/>
          <p:cNvSpPr/>
          <p:nvPr/>
        </p:nvSpPr>
        <p:spPr>
          <a:xfrm>
            <a:off x="9504608" y="4675031"/>
            <a:ext cx="103031" cy="5151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Pravokutnik 4"/>
          <p:cNvSpPr/>
          <p:nvPr/>
        </p:nvSpPr>
        <p:spPr>
          <a:xfrm>
            <a:off x="141485" y="1133341"/>
            <a:ext cx="6780015" cy="485533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Karakteristike počinitelja: impulzivni, razdražljivi, samosvjesni, željni dominacije, željni kontrole, skloniji devijantnom ponašanju i zlouporabi </a:t>
            </a:r>
            <a:r>
              <a:rPr lang="hr-H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psihoaktivnih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tvari</a:t>
            </a:r>
          </a:p>
          <a:p>
            <a:endParaRPr lang="hr-H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Karakteristike žrtve: nisko samopouzdanje, anksioznost, depresija, povučenost, osjetljivost, </a:t>
            </a:r>
            <a:r>
              <a:rPr lang="hr-H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neasertivnost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pretilost, nedostatak higijene, problemi s vidom i sluhom, dijete koje se po nečemu razlikuje</a:t>
            </a:r>
          </a:p>
        </p:txBody>
      </p:sp>
    </p:spTree>
    <p:extLst>
      <p:ext uri="{BB962C8B-B14F-4D97-AF65-F5344CB8AC3E}">
        <p14:creationId xmlns:p14="http://schemas.microsoft.com/office/powerpoint/2010/main" val="224128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104140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Zlostavljanje u virtualnom svijetu</a:t>
            </a:r>
            <a:endParaRPr lang="fr-BE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0" y="1732757"/>
            <a:ext cx="4953002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  <p:pic>
        <p:nvPicPr>
          <p:cNvPr id="11" name="Rezervirano mjesto sadržaja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893893"/>
            <a:ext cx="10515600" cy="902196"/>
          </a:xfrm>
          <a:prstGeom prst="rect">
            <a:avLst/>
          </a:prstGeom>
        </p:spPr>
      </p:pic>
      <p:sp>
        <p:nvSpPr>
          <p:cNvPr id="7" name="Elipsa 6"/>
          <p:cNvSpPr/>
          <p:nvPr/>
        </p:nvSpPr>
        <p:spPr>
          <a:xfrm>
            <a:off x="9504608" y="4675031"/>
            <a:ext cx="103031" cy="5151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Pravokutnik 4"/>
          <p:cNvSpPr/>
          <p:nvPr/>
        </p:nvSpPr>
        <p:spPr>
          <a:xfrm>
            <a:off x="141485" y="1133341"/>
            <a:ext cx="6780015" cy="485533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Posljedice vršnjačkog nasilja vidljive su na zdravstvenom, psihološkom i tjelesnom planu</a:t>
            </a:r>
          </a:p>
          <a:p>
            <a:endParaRPr lang="hr-HR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Smetnje u spavanju, psihosomatske smetnje, depresija, </a:t>
            </a:r>
            <a:r>
              <a:rPr lang="hr-HR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enureza</a:t>
            </a:r>
            <a:r>
              <a:rPr lang="hr-H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suicidalne ideje, slabije komunikacijske vještine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hr-HR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Slabiji školski uspjeh, veći broj izostanaka, slabija motivacija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hr-H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Preplavljenost, ranjivost, ljutnja, razdražljivost</a:t>
            </a:r>
          </a:p>
        </p:txBody>
      </p:sp>
    </p:spTree>
    <p:extLst>
      <p:ext uri="{BB962C8B-B14F-4D97-AF65-F5344CB8AC3E}">
        <p14:creationId xmlns:p14="http://schemas.microsoft.com/office/powerpoint/2010/main" val="51886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104140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Odgovaramo li pred zakonom za ono što pišemo?</a:t>
            </a:r>
            <a:endParaRPr lang="fr-BE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0" y="1732757"/>
            <a:ext cx="4953002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  <p:pic>
        <p:nvPicPr>
          <p:cNvPr id="11" name="Rezervirano mjesto sadržaja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893893"/>
            <a:ext cx="10515600" cy="902196"/>
          </a:xfrm>
          <a:prstGeom prst="rect">
            <a:avLst/>
          </a:prstGeom>
        </p:spPr>
      </p:pic>
      <p:sp>
        <p:nvSpPr>
          <p:cNvPr id="7" name="Elipsa 6"/>
          <p:cNvSpPr/>
          <p:nvPr/>
        </p:nvSpPr>
        <p:spPr>
          <a:xfrm>
            <a:off x="9504608" y="4675031"/>
            <a:ext cx="103031" cy="5151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Pravokutnik 4"/>
          <p:cNvSpPr/>
          <p:nvPr/>
        </p:nvSpPr>
        <p:spPr>
          <a:xfrm>
            <a:off x="141485" y="1133341"/>
            <a:ext cx="6780015" cy="485533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Prema Kaznenom zakonu</a:t>
            </a:r>
          </a:p>
          <a:p>
            <a:endParaRPr lang="hr-H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hr-H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Oštećenje i uporaba tuđih podataka</a:t>
            </a:r>
          </a:p>
          <a:p>
            <a:pPr marL="342900" indent="-342900">
              <a:buFontTx/>
              <a:buChar char="-"/>
            </a:pPr>
            <a:r>
              <a:rPr lang="hr-H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Kleveta</a:t>
            </a:r>
          </a:p>
          <a:p>
            <a:pPr marL="342900" indent="-342900">
              <a:buFontTx/>
              <a:buChar char="-"/>
            </a:pPr>
            <a:r>
              <a:rPr lang="hr-H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Iznošenje osobnih ili obiteljskih prilika</a:t>
            </a:r>
          </a:p>
          <a:p>
            <a:pPr marL="342900" indent="-342900">
              <a:buFontTx/>
              <a:buChar char="-"/>
            </a:pPr>
            <a:endParaRPr lang="hr-H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34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104140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Djeca u svijetu suvremene tehnologije</a:t>
            </a:r>
            <a:endParaRPr lang="fr-BE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0" y="1732757"/>
            <a:ext cx="4953002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  <p:pic>
        <p:nvPicPr>
          <p:cNvPr id="11" name="Rezervirano mjesto sadržaja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893893"/>
            <a:ext cx="10515600" cy="902196"/>
          </a:xfrm>
          <a:prstGeom prst="rect">
            <a:avLst/>
          </a:prstGeom>
        </p:spPr>
      </p:pic>
      <p:sp>
        <p:nvSpPr>
          <p:cNvPr id="7" name="Elipsa 6"/>
          <p:cNvSpPr/>
          <p:nvPr/>
        </p:nvSpPr>
        <p:spPr>
          <a:xfrm>
            <a:off x="9504608" y="4675031"/>
            <a:ext cx="103031" cy="5151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ekstniOkvir 1"/>
          <p:cNvSpPr txBox="1"/>
          <p:nvPr/>
        </p:nvSpPr>
        <p:spPr>
          <a:xfrm>
            <a:off x="244699" y="1124458"/>
            <a:ext cx="6001555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Koliko često djeca koriste Internet u Hrvatskoj (2009.)</a:t>
            </a:r>
          </a:p>
          <a:p>
            <a:pPr algn="ctr"/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Nekoliko puta dnevno 47%</a:t>
            </a:r>
          </a:p>
          <a:p>
            <a:pPr algn="ctr"/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Jednom dnevno 26%</a:t>
            </a:r>
          </a:p>
          <a:p>
            <a:pPr algn="ctr"/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Nekoliko puta tjedno 16%</a:t>
            </a:r>
          </a:p>
          <a:p>
            <a:pPr algn="ctr"/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Jednom tjedno 4%</a:t>
            </a:r>
          </a:p>
          <a:p>
            <a:pPr algn="ctr"/>
            <a:endParaRPr lang="hr-H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r-HR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 505 učenika koji su sudjelovali u istraživanju (2014.) </a:t>
            </a:r>
          </a:p>
          <a:p>
            <a:pPr algn="ctr"/>
            <a:endParaRPr lang="hr-HR" sz="24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r-H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55% mobitelom pristupa internetu</a:t>
            </a:r>
          </a:p>
          <a:p>
            <a:pPr algn="ctr"/>
            <a:r>
              <a:rPr lang="hr-H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90% ima </a:t>
            </a:r>
            <a:r>
              <a:rPr lang="hr-HR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facebook</a:t>
            </a:r>
            <a:r>
              <a:rPr lang="hr-H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profil (osnovnoškolci)</a:t>
            </a:r>
            <a:endParaRPr lang="hr-H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64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104140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Spolni delikti na štetu djece</a:t>
            </a:r>
            <a:endParaRPr lang="fr-BE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0" y="1732757"/>
            <a:ext cx="4953002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  <p:pic>
        <p:nvPicPr>
          <p:cNvPr id="11" name="Rezervirano mjesto sadržaja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893893"/>
            <a:ext cx="10515600" cy="902196"/>
          </a:xfrm>
          <a:prstGeom prst="rect">
            <a:avLst/>
          </a:prstGeom>
        </p:spPr>
      </p:pic>
      <p:sp>
        <p:nvSpPr>
          <p:cNvPr id="7" name="Elipsa 6"/>
          <p:cNvSpPr/>
          <p:nvPr/>
        </p:nvSpPr>
        <p:spPr>
          <a:xfrm>
            <a:off x="9504608" y="4675031"/>
            <a:ext cx="103031" cy="5151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Pravokutnik 4"/>
          <p:cNvSpPr/>
          <p:nvPr/>
        </p:nvSpPr>
        <p:spPr>
          <a:xfrm>
            <a:off x="5094487" y="1047546"/>
            <a:ext cx="6780015" cy="485391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 610 spolnih delikata prema podacima MUP-a 141 je bilo iskorištavanje djece za pornografiju</a:t>
            </a:r>
          </a:p>
          <a:p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zadnje 4 godine je bilo 275 slučajeva iskorištavanja djece što je 19,15% od ukupno 1436 spolnih delikata nad djecom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30" y="1106629"/>
            <a:ext cx="4196907" cy="478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74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104140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Dječja pornografija</a:t>
            </a:r>
            <a:endParaRPr lang="fr-BE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0" y="1732757"/>
            <a:ext cx="4953002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  <p:pic>
        <p:nvPicPr>
          <p:cNvPr id="11" name="Rezervirano mjesto sadržaja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893893"/>
            <a:ext cx="10515600" cy="902196"/>
          </a:xfrm>
          <a:prstGeom prst="rect">
            <a:avLst/>
          </a:prstGeom>
        </p:spPr>
      </p:pic>
      <p:sp>
        <p:nvSpPr>
          <p:cNvPr id="7" name="Elipsa 6"/>
          <p:cNvSpPr/>
          <p:nvPr/>
        </p:nvSpPr>
        <p:spPr>
          <a:xfrm>
            <a:off x="9504608" y="4675031"/>
            <a:ext cx="103031" cy="5151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Pravokutnik 4"/>
          <p:cNvSpPr/>
          <p:nvPr/>
        </p:nvSpPr>
        <p:spPr>
          <a:xfrm>
            <a:off x="141485" y="1133341"/>
            <a:ext cx="6780015" cy="485533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Pedofilija je spolna nastranost tj. seksualna sklonost prema djeci istog ili suprotnog spola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Predstavlja bilo koji vid seksualne eksploatacije djece mlađe od 16 godina u cilju seksualnog zadovoljavanja odrasle osobe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svijetu otkriveno preko 2 miliona pedofila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internetu je aktivno oko 100 000 stranica s pedofilskim sadržajem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Godišnje se zaradi oko 3 milijarde dolara na sadržajima koji uključuju dječju pornografiju</a:t>
            </a:r>
          </a:p>
        </p:txBody>
      </p:sp>
    </p:spTree>
    <p:extLst>
      <p:ext uri="{BB962C8B-B14F-4D97-AF65-F5344CB8AC3E}">
        <p14:creationId xmlns:p14="http://schemas.microsoft.com/office/powerpoint/2010/main" val="36426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104140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Otkrivanje pedofila u chat sobama</a:t>
            </a:r>
            <a:endParaRPr lang="fr-BE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0" y="1732757"/>
            <a:ext cx="4953002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  <p:pic>
        <p:nvPicPr>
          <p:cNvPr id="11" name="Rezervirano mjesto sadržaja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893893"/>
            <a:ext cx="10515600" cy="902196"/>
          </a:xfrm>
          <a:prstGeom prst="rect">
            <a:avLst/>
          </a:prstGeom>
        </p:spPr>
      </p:pic>
      <p:sp>
        <p:nvSpPr>
          <p:cNvPr id="7" name="Elipsa 6"/>
          <p:cNvSpPr/>
          <p:nvPr/>
        </p:nvSpPr>
        <p:spPr>
          <a:xfrm>
            <a:off x="9504608" y="4675031"/>
            <a:ext cx="103031" cy="5151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Pravokutnik 4"/>
          <p:cNvSpPr/>
          <p:nvPr/>
        </p:nvSpPr>
        <p:spPr>
          <a:xfrm>
            <a:off x="141485" y="1133341"/>
            <a:ext cx="6780015" cy="485533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>
              <a:buFont typeface="+mj-lt"/>
              <a:buAutoNum type="alphaLcParenR"/>
            </a:pPr>
            <a:r>
              <a:rPr lang="hr-H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Pedofili koji vrebaju djecu radi sastanka i spolnog odnosa</a:t>
            </a:r>
          </a:p>
          <a:p>
            <a:pPr marL="514350" indent="-514350">
              <a:buFont typeface="+mj-lt"/>
              <a:buAutoNum type="alphaLcParenR"/>
            </a:pPr>
            <a:r>
              <a:rPr lang="hr-H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Pedofili koji vrebaju djecu radi približavanja i uspostavljanja odnosa i potom ucjene zbog slanja slika djece golog tijela</a:t>
            </a:r>
          </a:p>
          <a:p>
            <a:pPr marL="514350" indent="-514350">
              <a:buFont typeface="+mj-lt"/>
              <a:buAutoNum type="alphaLcParenR"/>
            </a:pPr>
            <a:r>
              <a:rPr lang="hr-H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Pedofili koji su u zamjenu za bonove kupovali slike</a:t>
            </a:r>
          </a:p>
          <a:p>
            <a:pPr marL="514350" indent="-514350">
              <a:buFont typeface="+mj-lt"/>
              <a:buAutoNum type="alphaLcParenR"/>
            </a:pPr>
            <a:r>
              <a:rPr lang="hr-H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Kontakt s drugima istih sklonosti radi razmjene materijala</a:t>
            </a:r>
          </a:p>
          <a:p>
            <a:pPr marL="514350" indent="-514350">
              <a:buFont typeface="+mj-lt"/>
              <a:buAutoNum type="alphaLcParenR"/>
            </a:pPr>
            <a:r>
              <a:rPr lang="hr-H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Kontakt s drugima istih sklonosti radi razmjene informacija o dostupnim web stranicama</a:t>
            </a:r>
          </a:p>
        </p:txBody>
      </p:sp>
    </p:spTree>
    <p:extLst>
      <p:ext uri="{BB962C8B-B14F-4D97-AF65-F5344CB8AC3E}">
        <p14:creationId xmlns:p14="http://schemas.microsoft.com/office/powerpoint/2010/main" val="300713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68687" y="0"/>
            <a:ext cx="12192000" cy="104140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Sexting</a:t>
            </a:r>
            <a:endParaRPr lang="fr-BE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085" y="1385642"/>
            <a:ext cx="6782873" cy="5083585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193183" y="1665276"/>
            <a:ext cx="50742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Definicija: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pisanje seksualno eksplicitnih poruka, fotografiranje sebe ili drugih u seksualno eksplicitnim „pozama” i prijenos ili razmjena tih slika s vršnjacima</a:t>
            </a:r>
          </a:p>
          <a:p>
            <a:pPr algn="ctr"/>
            <a:endParaRPr lang="hr-H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Uključuje slike, tekst video</a:t>
            </a:r>
          </a:p>
          <a:p>
            <a:pPr algn="ctr"/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Putem mobitela, Skype-a, društvenih mreža</a:t>
            </a:r>
          </a:p>
          <a:p>
            <a:pPr algn="ctr"/>
            <a:endParaRPr lang="hr-H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73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104140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Sexting</a:t>
            </a:r>
            <a:r>
              <a:rPr lang="hr-H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hr-HR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Sextortion</a:t>
            </a:r>
            <a:endParaRPr lang="fr-BE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915" y="1385642"/>
            <a:ext cx="6375043" cy="5083585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300507" y="1385642"/>
            <a:ext cx="507427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OPASNOSTI</a:t>
            </a:r>
            <a:endParaRPr lang="hr-HR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Gubitak kontrole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Vršnjačko nasilje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Emocionalne posljedice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Pravne prepreke (distribucija dječje pornografije, zlouporaba osobnih podataka)</a:t>
            </a:r>
          </a:p>
          <a:p>
            <a:endParaRPr lang="hr-H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r-HR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Velikoj Britaniji u zadnjih 12 mjeseci je poslalo ili primilo takav sadržaj</a:t>
            </a:r>
          </a:p>
          <a:p>
            <a:pPr algn="ctr"/>
            <a:endParaRPr lang="hr-H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7% djece u dobi od 11-12 godina</a:t>
            </a:r>
          </a:p>
          <a:p>
            <a:pPr algn="ctr"/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14% djece u dobi od 13-14 godina</a:t>
            </a:r>
          </a:p>
          <a:p>
            <a:pPr algn="ctr"/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22% djece u dobi od 15-16 </a:t>
            </a:r>
            <a:r>
              <a:rPr lang="hr-H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godina</a:t>
            </a:r>
            <a:endParaRPr lang="hr-H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89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104140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Sextortion</a:t>
            </a:r>
            <a:endParaRPr lang="fr-BE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915" y="1385642"/>
            <a:ext cx="6375043" cy="5083585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145960" y="1295944"/>
            <a:ext cx="507427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Zemlje Europske Unije imaju sve veći broj slučajeva ovakvog oblika iznude</a:t>
            </a:r>
          </a:p>
          <a:p>
            <a:pPr algn="ctr"/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Nizozemskoj u 2014.godini 427 prijava, u 2015. već nakon 6 mjeseci 327 prijava</a:t>
            </a:r>
          </a:p>
          <a:p>
            <a:pPr algn="ctr"/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Najčešće su žrtve mladići u dobi od 18 do 36 godina</a:t>
            </a:r>
          </a:p>
          <a:p>
            <a:pPr algn="ctr"/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Počinitelji se lažno predstavljaju kao djevojke i nagovaraju dječake/mladiće na različite postupke koje snimaju te nakon toga ih novčano ucjenjuju</a:t>
            </a: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45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104140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Preporuke za roditelje</a:t>
            </a:r>
            <a:endParaRPr lang="fr-BE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998" y="1690688"/>
            <a:ext cx="4953002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  <p:sp>
        <p:nvSpPr>
          <p:cNvPr id="7" name="TekstniOkvir 6"/>
          <p:cNvSpPr txBox="1"/>
          <p:nvPr/>
        </p:nvSpPr>
        <p:spPr>
          <a:xfrm>
            <a:off x="193183" y="1052490"/>
            <a:ext cx="7521262" cy="5617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hr-H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Pitajte djecu koje stranice posjećuju i što rade online?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hr-H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Pitajte djecu kako štite sebe i svoje podatke kada su na internetu? Imaju li možda neke savjete za Vas te gdje su ih saznali? Provjerite s njima znaju li što je primjereno dijeliti preko interneta, a što ne?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hr-H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Provjerite znaju li kome se mogu obratiti za pomoć i od koga mogu zatražiti savjet? Također, znaju li gdje trebaju prijaviti neprimjereni sadržaj?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hr-H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Potaknite ih da pomognu drugima.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hr-H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Razmislite o stvarima ili aktivnostima koje možete zajedno raditi korištenjem suvremene tehnologije.</a:t>
            </a:r>
          </a:p>
        </p:txBody>
      </p:sp>
    </p:spTree>
    <p:extLst>
      <p:ext uri="{BB962C8B-B14F-4D97-AF65-F5344CB8AC3E}">
        <p14:creationId xmlns:p14="http://schemas.microsoft.com/office/powerpoint/2010/main" val="143090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104140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 kod djece mlađe od 14 godina</a:t>
            </a:r>
          </a:p>
        </p:txBody>
      </p:sp>
      <p:pic>
        <p:nvPicPr>
          <p:cNvPr id="8" name="Picture 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0" y="1732757"/>
            <a:ext cx="4953002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  <p:pic>
        <p:nvPicPr>
          <p:cNvPr id="11" name="Rezervirano mjesto sadržaja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893893"/>
            <a:ext cx="10515600" cy="902196"/>
          </a:xfrm>
          <a:prstGeom prst="rect">
            <a:avLst/>
          </a:prstGeom>
        </p:spPr>
      </p:pic>
      <p:sp>
        <p:nvSpPr>
          <p:cNvPr id="7" name="Elipsa 6"/>
          <p:cNvSpPr/>
          <p:nvPr/>
        </p:nvSpPr>
        <p:spPr>
          <a:xfrm>
            <a:off x="9504608" y="4675031"/>
            <a:ext cx="103031" cy="5151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ekstniOkvir 1"/>
          <p:cNvSpPr txBox="1"/>
          <p:nvPr/>
        </p:nvSpPr>
        <p:spPr>
          <a:xfrm>
            <a:off x="317498" y="1302643"/>
            <a:ext cx="6001555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r-H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Roditelj ili odrasla osoba otvara profil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r-H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 odavati lozinku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r-H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Prilagoditi postavke privatnosti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r-H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Kontrola prijatelja i poruka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r-H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Objasniti pravila ponašanja na društvenim mrežama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hr-H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hr-H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44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104140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Privatnost se čuva!</a:t>
            </a:r>
            <a:endParaRPr lang="fr-BE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998" y="1690688"/>
            <a:ext cx="4953002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4095750"/>
            <a:ext cx="4381500" cy="2762250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>
            <a:off x="154547" y="1414413"/>
            <a:ext cx="83326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Privatne stvari je važno držati privatno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.!</a:t>
            </a:r>
          </a:p>
          <a:p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Zapamtite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je svaki vaš postupak online dio vašeg digitalnog otiska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Vaši postupci online mogu imati kazneno pravne posljedice!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1323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16229" y="3181082"/>
            <a:ext cx="7661856" cy="3960595"/>
          </a:xfrm>
        </p:spPr>
        <p:txBody>
          <a:bodyPr>
            <a:normAutofit/>
          </a:bodyPr>
          <a:lstStyle/>
          <a:p>
            <a:r>
              <a:rPr lang="hr-H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Lagana lozinka=lagan ulaz za hakere!</a:t>
            </a:r>
            <a:br>
              <a:rPr lang="hr-H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Nikako nemojte imati istu lozinku za različite račune</a:t>
            </a:r>
            <a:br>
              <a:rPr lang="hr-H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Najbolja lozinka uključuje brojeve, velika i mala slova i posebne znakove</a:t>
            </a:r>
            <a:endParaRPr lang="hr-H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8941" y="-105155"/>
            <a:ext cx="12192000" cy="104140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Tvoja lozinka je tvoj ključ</a:t>
            </a:r>
            <a:endParaRPr lang="fr-BE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939" y="995094"/>
            <a:ext cx="4953002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172" y="1286099"/>
            <a:ext cx="3394441" cy="227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29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104140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Djeca u svijetu suvremene tehnologije</a:t>
            </a:r>
            <a:endParaRPr lang="fr-BE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0" y="1732757"/>
            <a:ext cx="4953002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  <p:pic>
        <p:nvPicPr>
          <p:cNvPr id="11" name="Rezervirano mjesto sadržaja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893893"/>
            <a:ext cx="10515600" cy="902196"/>
          </a:xfrm>
          <a:prstGeom prst="rect">
            <a:avLst/>
          </a:prstGeom>
        </p:spPr>
      </p:pic>
      <p:sp>
        <p:nvSpPr>
          <p:cNvPr id="7" name="Elipsa 6"/>
          <p:cNvSpPr/>
          <p:nvPr/>
        </p:nvSpPr>
        <p:spPr>
          <a:xfrm>
            <a:off x="9504608" y="4675031"/>
            <a:ext cx="103031" cy="5151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ekstniOkvir 1"/>
          <p:cNvSpPr txBox="1"/>
          <p:nvPr/>
        </p:nvSpPr>
        <p:spPr>
          <a:xfrm>
            <a:off x="206062" y="1390154"/>
            <a:ext cx="600155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Korištenjem tehnologije djeca i mladi gube svijest o granicama između stvarnog i virtualnog svijeta što povećava rizik za različita rizična ponašanja, nasilje i počinjenje kaznenih djela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Većina mladih koristi Internet u svrhu socijalnih interakcija, dijeljenja ideja, umjetničkog izražavanja</a:t>
            </a:r>
          </a:p>
          <a:p>
            <a:pPr algn="ctr"/>
            <a:endParaRPr lang="hr-HR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hr-HR" sz="24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69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104140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Kome se obratiti za pomoć?</a:t>
            </a:r>
            <a:endParaRPr lang="fr-BE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998" y="1690688"/>
            <a:ext cx="4953002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  <p:sp>
        <p:nvSpPr>
          <p:cNvPr id="6" name="Pravokutnik 5"/>
          <p:cNvSpPr/>
          <p:nvPr/>
        </p:nvSpPr>
        <p:spPr>
          <a:xfrm>
            <a:off x="309093" y="1531615"/>
            <a:ext cx="6323527" cy="4671475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Policijskim službenicima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Centru za socijalnu skrb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Stručnim djelatnicima škole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Centru za nestalu i zlostavljanu djecu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Drugim organizacijama</a:t>
            </a:r>
            <a:endParaRPr lang="hr-HR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86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4699" y="1240888"/>
            <a:ext cx="6994299" cy="5314458"/>
          </a:xfrm>
        </p:spPr>
        <p:txBody>
          <a:bodyPr>
            <a:noAutofit/>
          </a:bodyPr>
          <a:lstStyle/>
          <a:p>
            <a:pPr marL="285750" indent="-285750"/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Neprofitna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organizacija osnovana 2006. godine u Osijeku po uzoru na slične organizacije u 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svijetu</a:t>
            </a:r>
            <a:b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početku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udruga je svoj rad usmjerila na </a:t>
            </a:r>
            <a:b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zaštitu djece od seksualnog iskorištavanja i zlostavljanja putem interneta </a:t>
            </a:r>
            <a:b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prevenciju širenja dječje pornografije i pedofilije</a:t>
            </a:r>
            <a:b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drugih oblika zlostavljanja vezanih uz uporabu interneta</a:t>
            </a:r>
            <a:b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 CNZD-a prate i podržavaju Pravobraniteljica za djecu, Ministarstvo socijalne politike i 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mladih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Ministarstvo znanosti, obrazovanja i športa, srodne organizacije, lokalna zajednica, mediji te neki gospodarski subjekti.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-25412"/>
            <a:ext cx="12192000" cy="104140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Centar za nestalu i zlostavljanu djecu</a:t>
            </a:r>
            <a:endParaRPr lang="fr-BE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998" y="1690688"/>
            <a:ext cx="4953002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821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54865" y="1240888"/>
            <a:ext cx="6684133" cy="518567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„Safer Internet Centre Croatia:</a:t>
            </a:r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Making internet a good and safe place” (CEF</a:t>
            </a:r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-TC-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2014</a:t>
            </a:r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-1 005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r-H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 kojega financira Europska  unija iz programa </a:t>
            </a:r>
            <a:b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Connecting Europe Facility (CEF)</a:t>
            </a: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 se provodi pod pokroviteljstvom 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Innovation and Networks Executive Agency (INEA)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temelju ovlasti delegirane od strane Europske komisije</a:t>
            </a:r>
            <a:b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-25412"/>
            <a:ext cx="12192000" cy="104140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Centar za sigurniji Internet </a:t>
            </a:r>
            <a:endParaRPr lang="fr-BE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998" y="1690688"/>
            <a:ext cx="4953002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620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54865" y="1240888"/>
            <a:ext cx="6684133" cy="5185670"/>
          </a:xfrm>
        </p:spPr>
        <p:txBody>
          <a:bodyPr>
            <a:normAutofit/>
          </a:bodyPr>
          <a:lstStyle/>
          <a:p>
            <a:pPr algn="ctr"/>
            <a:r>
              <a:rPr lang="hr-HR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Koordinator projekta: </a:t>
            </a: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Sveučilište J. J. Strossmayera Osijek, Filozofski </a:t>
            </a:r>
            <a:r>
              <a:rPr lang="hr-H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fakultet</a:t>
            </a:r>
            <a:br>
              <a:rPr lang="hr-H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Partneri: </a:t>
            </a: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Centar za nestalu i zlostavljanu djecu, Osijek</a:t>
            </a:r>
            <a:b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Terrakom</a:t>
            </a: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d.o.o</a:t>
            </a: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Zagreb</a:t>
            </a:r>
            <a:b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 Osijek</a:t>
            </a:r>
            <a:r>
              <a:rPr lang="hr-HR" sz="3200" dirty="0"/>
              <a:t/>
            </a:r>
            <a:br>
              <a:rPr lang="hr-HR" sz="3200" dirty="0"/>
            </a:br>
            <a:endParaRPr lang="hr-H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-25412"/>
            <a:ext cx="12192000" cy="104140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Centar za sigurniji Internet </a:t>
            </a:r>
            <a:endParaRPr lang="fr-BE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998" y="1690688"/>
            <a:ext cx="4953002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75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54865" y="1015988"/>
            <a:ext cx="6684133" cy="5590874"/>
          </a:xfrm>
        </p:spPr>
        <p:txBody>
          <a:bodyPr>
            <a:normAutofit/>
          </a:bodyPr>
          <a:lstStyle/>
          <a:p>
            <a:r>
              <a:rPr lang="en-US" sz="26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Opći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cilj</a:t>
            </a:r>
            <a:r>
              <a:rPr lang="en-US" sz="2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projekta</a:t>
            </a:r>
            <a:r>
              <a:rPr lang="en-US" sz="2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uspostava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Centra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sigurniji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Hrvatske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kako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 se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postavil</a:t>
            </a: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proširil</a:t>
            </a: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nacionalne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platforme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pokretanje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niza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usluga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sigurniji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</a:t>
            </a: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Specifični ciljevi projekta</a:t>
            </a: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Razvoj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Centra</a:t>
            </a:r>
            <a:r>
              <a:rPr lang="en-GB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podršku i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informiranje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djece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roditelja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učitelja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drugih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koji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rade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djecom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boljoj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sigurnijoj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upotrebi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</a:t>
            </a: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razvoj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implementaciju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alata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usluga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osmišljenih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kako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dali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djeci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mladima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roditeljima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učiteljima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ostalima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alate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znanja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vještine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sigurnu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navigaciju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kako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bili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informirani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mogućim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rizicima</a:t>
            </a:r>
            <a:r>
              <a:rPr lang="hr-HR" sz="3200" dirty="0"/>
              <a:t/>
            </a:r>
            <a:br>
              <a:rPr lang="hr-HR" sz="3200" dirty="0"/>
            </a:br>
            <a:endParaRPr lang="hr-H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-25412"/>
            <a:ext cx="12192000" cy="104140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Centar za sigurniji Internet </a:t>
            </a:r>
            <a:endParaRPr lang="fr-BE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998" y="1690688"/>
            <a:ext cx="4953002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584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6076" y="1970467"/>
            <a:ext cx="6684133" cy="4504319"/>
          </a:xfrm>
        </p:spPr>
        <p:txBody>
          <a:bodyPr>
            <a:normAutofit fontScale="90000"/>
          </a:bodyPr>
          <a:lstStyle/>
          <a:p>
            <a:r>
              <a:rPr lang="hr-HR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GB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Poboljšanje</a:t>
            </a:r>
            <a:r>
              <a:rPr lang="hr-HR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Helpline</a:t>
            </a:r>
            <a:r>
              <a:rPr lang="en-GB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uslug</a:t>
            </a:r>
            <a:r>
              <a:rPr lang="hr-HR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za</a:t>
            </a:r>
            <a:r>
              <a:rPr lang="en-GB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prijavljivanj</a:t>
            </a:r>
            <a:r>
              <a:rPr lang="hr-HR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rješavanj</a:t>
            </a:r>
            <a:r>
              <a:rPr lang="hr-HR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GB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štetnih</a:t>
            </a:r>
            <a:r>
              <a:rPr lang="en-GB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kontak</a:t>
            </a:r>
            <a:r>
              <a:rPr lang="hr-HR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ata </a:t>
            </a:r>
            <a:r>
              <a:rPr lang="en-GB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(grooming), </a:t>
            </a:r>
            <a:r>
              <a:rPr lang="en-GB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ponašanj</a:t>
            </a:r>
            <a:r>
              <a:rPr lang="hr-HR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internetsko</a:t>
            </a:r>
            <a:r>
              <a:rPr lang="en-GB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zlostavljanje</a:t>
            </a:r>
            <a:r>
              <a:rPr lang="hr-HR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hr-HR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cyberbullying</a:t>
            </a:r>
            <a:r>
              <a:rPr lang="en-GB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GB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sadržaj</a:t>
            </a:r>
            <a:r>
              <a:rPr lang="hr-HR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br>
              <a:rPr lang="hr-HR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Uspostava </a:t>
            </a:r>
            <a:r>
              <a:rPr lang="hr-HR" sz="2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Hotline</a:t>
            </a:r>
            <a:r>
              <a:rPr lang="hr-HR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usluge za primanje i izvještavanje te prikupljanje podataka o protuzakonitom online seksualnom zlostavljanju djeteta</a:t>
            </a:r>
            <a:br>
              <a:rPr lang="hr-HR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KRAJNJI KORISNICI: djeca, njihovi roditelji, učitelja ali i drugi koji rade s djecom</a:t>
            </a:r>
            <a:r>
              <a:rPr lang="hr-HR" sz="2800" dirty="0"/>
              <a:t/>
            </a:r>
            <a:br>
              <a:rPr lang="hr-HR" sz="2800" dirty="0"/>
            </a:br>
            <a:r>
              <a:rPr lang="hr-HR" sz="3200" dirty="0"/>
              <a:t/>
            </a:r>
            <a:br>
              <a:rPr lang="hr-HR" sz="3200" dirty="0"/>
            </a:br>
            <a:endParaRPr lang="hr-H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-25412"/>
            <a:ext cx="12192000" cy="104140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Centar za sigurniji Internet </a:t>
            </a:r>
            <a:endParaRPr lang="fr-BE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998" y="1690688"/>
            <a:ext cx="4953002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901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1834" y="1558344"/>
            <a:ext cx="6684133" cy="4504319"/>
          </a:xfrm>
        </p:spPr>
        <p:txBody>
          <a:bodyPr>
            <a:normAutofit/>
          </a:bodyPr>
          <a:lstStyle/>
          <a:p>
            <a:r>
              <a:rPr lang="hr-HR" sz="2800" dirty="0"/>
              <a:t/>
            </a:r>
            <a:br>
              <a:rPr lang="hr-HR" sz="2800" dirty="0"/>
            </a:br>
            <a:r>
              <a:rPr lang="hr-HR" sz="3200" dirty="0"/>
              <a:t/>
            </a:r>
            <a:br>
              <a:rPr lang="hr-HR" sz="3200" dirty="0"/>
            </a:br>
            <a:endParaRPr lang="hr-H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-25412"/>
            <a:ext cx="12192000" cy="104140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 detektivi</a:t>
            </a:r>
            <a:endParaRPr lang="fr-BE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998" y="1690688"/>
            <a:ext cx="4953002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  <p:sp>
        <p:nvSpPr>
          <p:cNvPr id="6" name="Naslov 1"/>
          <p:cNvSpPr txBox="1">
            <a:spLocks/>
          </p:cNvSpPr>
          <p:nvPr/>
        </p:nvSpPr>
        <p:spPr>
          <a:xfrm>
            <a:off x="2485220" y="1239854"/>
            <a:ext cx="5320048" cy="3666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Osigurava sustavan način poučavanja učenika, potiče i unapređuje njihove intelektualni, tjelesni, moralni i duhovni razvoj u skladu s njihovim sposobnostima i sklonostima</a:t>
            </a:r>
          </a:p>
          <a:p>
            <a:pPr algn="ctr"/>
            <a:endParaRPr lang="hr-HR" sz="2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hr-HR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r-HR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Cilj: </a:t>
            </a:r>
            <a:r>
              <a:rPr lang="hr-HR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obrazovati i osposobiti djecu diljem RH za usvajanje i razvijanje i vještina prepoznavanja neprimjerenih i opasnih sadržaja kroz tematska predavanja i praktične radove </a:t>
            </a:r>
            <a:endParaRPr lang="hr-H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18" y="4628986"/>
            <a:ext cx="3149958" cy="2096181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34" y="1394174"/>
            <a:ext cx="1930355" cy="290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54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1834" y="1558344"/>
            <a:ext cx="6684133" cy="4504319"/>
          </a:xfrm>
        </p:spPr>
        <p:txBody>
          <a:bodyPr>
            <a:normAutofit/>
          </a:bodyPr>
          <a:lstStyle/>
          <a:p>
            <a:r>
              <a:rPr lang="hr-HR" sz="2800" dirty="0"/>
              <a:t/>
            </a:r>
            <a:br>
              <a:rPr lang="hr-HR" sz="2800" dirty="0"/>
            </a:br>
            <a:r>
              <a:rPr lang="hr-HR" sz="3200" dirty="0"/>
              <a:t/>
            </a:r>
            <a:br>
              <a:rPr lang="hr-HR" sz="3200" dirty="0"/>
            </a:br>
            <a:endParaRPr lang="hr-H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-25412"/>
            <a:ext cx="12192000" cy="104140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 detektivi</a:t>
            </a:r>
            <a:endParaRPr lang="fr-BE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998" y="1690688"/>
            <a:ext cx="4953002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  <p:sp>
        <p:nvSpPr>
          <p:cNvPr id="6" name="Naslov 1"/>
          <p:cNvSpPr txBox="1">
            <a:spLocks/>
          </p:cNvSpPr>
          <p:nvPr/>
        </p:nvSpPr>
        <p:spPr>
          <a:xfrm>
            <a:off x="451834" y="1690688"/>
            <a:ext cx="5320048" cy="4129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r-HR" sz="29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Zadaće web detektiva:</a:t>
            </a:r>
          </a:p>
          <a:p>
            <a:pPr>
              <a:lnSpc>
                <a:spcPct val="150000"/>
              </a:lnSpc>
            </a:pPr>
            <a:endParaRPr lang="hr-HR" sz="29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r-HR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Praćenje i prijava nepoćudnog sadržaja pomoću e-prijavnice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r-HR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Identifikacija preko e-prijavnice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r-HR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Reagiranje provjerom sadržaja i slanjem e-prijavnice</a:t>
            </a:r>
            <a:endParaRPr lang="hr-H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049" y="1690688"/>
            <a:ext cx="6039951" cy="412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23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1834" y="1558344"/>
            <a:ext cx="6684133" cy="4504319"/>
          </a:xfrm>
        </p:spPr>
        <p:txBody>
          <a:bodyPr>
            <a:normAutofit/>
          </a:bodyPr>
          <a:lstStyle/>
          <a:p>
            <a:r>
              <a:rPr lang="hr-HR" sz="2800" dirty="0"/>
              <a:t/>
            </a:r>
            <a:br>
              <a:rPr lang="hr-HR" sz="2800" dirty="0"/>
            </a:br>
            <a:r>
              <a:rPr lang="hr-HR" sz="3200" dirty="0"/>
              <a:t/>
            </a:r>
            <a:br>
              <a:rPr lang="hr-HR" sz="3200" dirty="0"/>
            </a:br>
            <a:endParaRPr lang="hr-H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-25412"/>
            <a:ext cx="12192000" cy="104140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Dostupni alati</a:t>
            </a:r>
            <a:endParaRPr lang="fr-BE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998" y="1690688"/>
            <a:ext cx="4953002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  <p:sp>
        <p:nvSpPr>
          <p:cNvPr id="6" name="Naslov 1"/>
          <p:cNvSpPr txBox="1">
            <a:spLocks/>
          </p:cNvSpPr>
          <p:nvPr/>
        </p:nvSpPr>
        <p:spPr>
          <a:xfrm>
            <a:off x="451833" y="1690688"/>
            <a:ext cx="6966397" cy="46843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r-HR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Web stranica csi.hr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r-HR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Besplatna savjetodavna linija </a:t>
            </a:r>
            <a:r>
              <a:rPr lang="hr-HR" sz="29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0800 606 606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r-HR" sz="29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 prijavni obrazac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r-HR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Društvene mreže (</a:t>
            </a:r>
            <a:r>
              <a:rPr lang="hr-HR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facebook</a:t>
            </a:r>
            <a:r>
              <a:rPr lang="hr-HR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twitter</a:t>
            </a:r>
            <a:r>
              <a:rPr lang="hr-HR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askfm</a:t>
            </a:r>
            <a:r>
              <a:rPr lang="hr-HR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r-HR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Priručnici za društvene mreže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r-HR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Mobilna aplikacija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r-HR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SINI</a:t>
            </a:r>
            <a:endParaRPr lang="hr-H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73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1834" y="1558344"/>
            <a:ext cx="6684133" cy="4504319"/>
          </a:xfrm>
        </p:spPr>
        <p:txBody>
          <a:bodyPr>
            <a:normAutofit/>
          </a:bodyPr>
          <a:lstStyle/>
          <a:p>
            <a:r>
              <a:rPr lang="hr-HR" sz="2800" dirty="0"/>
              <a:t/>
            </a:r>
            <a:br>
              <a:rPr lang="hr-HR" sz="2800" dirty="0"/>
            </a:br>
            <a:r>
              <a:rPr lang="hr-HR" sz="3200" dirty="0"/>
              <a:t/>
            </a:r>
            <a:br>
              <a:rPr lang="hr-HR" sz="3200" dirty="0"/>
            </a:br>
            <a:endParaRPr lang="hr-H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-25412"/>
            <a:ext cx="12192000" cy="104140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Dostupni alati</a:t>
            </a:r>
            <a:endParaRPr lang="fr-BE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451833" y="1690688"/>
            <a:ext cx="6966397" cy="46843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hr-H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81" y="1138254"/>
            <a:ext cx="7264422" cy="5455729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>
            <a:off x="7753082" y="2537138"/>
            <a:ext cx="392805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ONLINE FORMULAR ZA PRIJAVU NEZAKONITOG SADRŽAJA</a:t>
            </a:r>
            <a:endParaRPr lang="hr-HR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44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104140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Rizična ponašanja na internetu</a:t>
            </a:r>
            <a:endParaRPr lang="fr-BE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0" y="1732757"/>
            <a:ext cx="4953002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  <p:pic>
        <p:nvPicPr>
          <p:cNvPr id="11" name="Rezervirano mjesto sadržaja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893893"/>
            <a:ext cx="10515600" cy="902196"/>
          </a:xfrm>
          <a:prstGeom prst="rect">
            <a:avLst/>
          </a:prstGeom>
        </p:spPr>
      </p:pic>
      <p:sp>
        <p:nvSpPr>
          <p:cNvPr id="7" name="Elipsa 6"/>
          <p:cNvSpPr/>
          <p:nvPr/>
        </p:nvSpPr>
        <p:spPr>
          <a:xfrm>
            <a:off x="9504608" y="4675031"/>
            <a:ext cx="103031" cy="5151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ekstniOkvir 1"/>
          <p:cNvSpPr txBox="1"/>
          <p:nvPr/>
        </p:nvSpPr>
        <p:spPr>
          <a:xfrm>
            <a:off x="317498" y="1041400"/>
            <a:ext cx="600155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r-H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RAZGOVOR S NEPOZNATOM OSOBOM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r-H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DIJELJENJE OSOBNIH PODATAKA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r-H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DIJELJENJE INFORMACIJA STRANCIMA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r-H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UVRŠTAVANJE NEPOZNATIH OSOBA NA LISTU PRIJATELJA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r-H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POSJEĆIVANJE PORNOGRAFSKIH STRANICA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r-H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SEXTING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r-H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ZLOUPORABA INTIME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r-H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UZNEMIRAVANJE I PRIJETNJE</a:t>
            </a:r>
          </a:p>
          <a:p>
            <a:pPr algn="ctr"/>
            <a:endParaRPr lang="hr-HR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hr-HR" sz="24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16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1834" y="1558344"/>
            <a:ext cx="6684133" cy="4504319"/>
          </a:xfrm>
        </p:spPr>
        <p:txBody>
          <a:bodyPr>
            <a:normAutofit/>
          </a:bodyPr>
          <a:lstStyle/>
          <a:p>
            <a:r>
              <a:rPr lang="hr-HR" sz="2800" dirty="0"/>
              <a:t/>
            </a:r>
            <a:br>
              <a:rPr lang="hr-HR" sz="2800" dirty="0"/>
            </a:br>
            <a:r>
              <a:rPr lang="hr-HR" sz="3200" dirty="0"/>
              <a:t/>
            </a:r>
            <a:br>
              <a:rPr lang="hr-HR" sz="3200" dirty="0"/>
            </a:br>
            <a:endParaRPr lang="hr-H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-25412"/>
            <a:ext cx="12192000" cy="104140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Zašto Online prijavni obrazac?</a:t>
            </a:r>
            <a:endParaRPr lang="fr-BE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998" y="1690688"/>
            <a:ext cx="4953002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  <p:sp>
        <p:nvSpPr>
          <p:cNvPr id="6" name="Naslov 1"/>
          <p:cNvSpPr txBox="1">
            <a:spLocks/>
          </p:cNvSpPr>
          <p:nvPr/>
        </p:nvSpPr>
        <p:spPr>
          <a:xfrm>
            <a:off x="451834" y="1278563"/>
            <a:ext cx="6966397" cy="5469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hr-H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Podiže se sigurnost i količina informiranosti na veću razinu zbog mogućnosti anonimne dojave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hr-H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Iskustva iz drugih </a:t>
            </a:r>
            <a:r>
              <a:rPr lang="hr-HR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zemalja 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hr-HR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Jedino </a:t>
            </a:r>
            <a:r>
              <a:rPr lang="hr-H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tako znamo razmjere problema i možemo kreirati preventivne programe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hr-H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Razmjena iskustva i „crnih” lista među članicama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hr-H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Suradnja s MUP-om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hr-H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Mogućnost kvalitetnog djelovanja prema pružateljima Internet usluga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hr-H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40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4886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pPr marL="0" indent="0" algn="ctr">
              <a:buNone/>
            </a:pP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Hvala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www.csi.hr</a:t>
            </a:r>
          </a:p>
          <a:p>
            <a:pPr marL="0" indent="0" algn="ctr">
              <a:buNone/>
            </a:pP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 više informacija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helpline.csi@gmail.com</a:t>
            </a:r>
            <a:endParaRPr lang="hr-H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hr-HR" sz="4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0800 606 606</a:t>
            </a:r>
            <a:endParaRPr lang="fr-BE" sz="4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104140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Pitanja?</a:t>
            </a:r>
            <a:endParaRPr lang="fr-BE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9710"/>
            <a:ext cx="12101848" cy="103829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1400"/>
            <a:ext cx="1524003" cy="2709678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7" y="1041400"/>
            <a:ext cx="1524003" cy="270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24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104140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Ovisnost o internetu</a:t>
            </a:r>
            <a:endParaRPr lang="fr-BE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0" y="1732757"/>
            <a:ext cx="4953002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  <p:pic>
        <p:nvPicPr>
          <p:cNvPr id="11" name="Rezervirano mjesto sadržaja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893893"/>
            <a:ext cx="10515600" cy="902196"/>
          </a:xfrm>
          <a:prstGeom prst="rect">
            <a:avLst/>
          </a:prstGeom>
        </p:spPr>
      </p:pic>
      <p:sp>
        <p:nvSpPr>
          <p:cNvPr id="7" name="Elipsa 6"/>
          <p:cNvSpPr/>
          <p:nvPr/>
        </p:nvSpPr>
        <p:spPr>
          <a:xfrm>
            <a:off x="9504608" y="4675031"/>
            <a:ext cx="103031" cy="5151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ekstniOkvir 1"/>
          <p:cNvSpPr txBox="1"/>
          <p:nvPr/>
        </p:nvSpPr>
        <p:spPr>
          <a:xfrm>
            <a:off x="5434884" y="1184912"/>
            <a:ext cx="6568225" cy="47089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Definicija: pretjerano korištenje interneta bez dovoljno opravdanog razloga što stvara poremećaj ili disharmoniju u odnosu na socijalne potrebe ili obaveze pojedinca i njegovu dobrobit</a:t>
            </a:r>
          </a:p>
          <a:p>
            <a:endParaRPr lang="hr-HR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čemu su djeca ovisna na internetu: igrice, društvene mreže, chat sobe.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hr-HR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Karakteristike ovisnika: slabe društvene interakcije i uključenost u stvarni socijalni život, osjećaj neshvaćenosti, udaljavanje od roditelja i drugih važnih osoba</a:t>
            </a:r>
            <a:endParaRPr lang="hr-H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58" y="1931831"/>
            <a:ext cx="5060919" cy="336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32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104140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Ovisnost o internetu</a:t>
            </a:r>
            <a:endParaRPr lang="fr-BE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0" y="1732757"/>
            <a:ext cx="4953002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  <p:pic>
        <p:nvPicPr>
          <p:cNvPr id="11" name="Rezervirano mjesto sadržaja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893893"/>
            <a:ext cx="10515600" cy="902196"/>
          </a:xfrm>
          <a:prstGeom prst="rect">
            <a:avLst/>
          </a:prstGeom>
        </p:spPr>
      </p:pic>
      <p:sp>
        <p:nvSpPr>
          <p:cNvPr id="7" name="Elipsa 6"/>
          <p:cNvSpPr/>
          <p:nvPr/>
        </p:nvSpPr>
        <p:spPr>
          <a:xfrm>
            <a:off x="9504608" y="4675031"/>
            <a:ext cx="103031" cy="5151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ekstniOkvir 1"/>
          <p:cNvSpPr txBox="1"/>
          <p:nvPr/>
        </p:nvSpPr>
        <p:spPr>
          <a:xfrm>
            <a:off x="317498" y="1302643"/>
            <a:ext cx="6001555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hr-H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Djeca osnovnoškolske dobi ispred računala provedu 4-5 sati dnevno</a:t>
            </a:r>
          </a:p>
          <a:p>
            <a:endParaRPr lang="hr-H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hr-H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razgovoru s roditeljima provedu manje od 30 minuta dnevno</a:t>
            </a:r>
          </a:p>
          <a:p>
            <a:endParaRPr lang="hr-H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hr-H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Posljedice: manjak socijalnih vještina i gubitak sposobnosti normalnog komuniciranja, povećanje dosade, nedostatak interesa i inicijative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hr-H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hr-H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02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104140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Socijalne mreže – prijetnja i/ili mogućnost</a:t>
            </a:r>
            <a:endParaRPr lang="fr-BE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Rezervirano mjesto sadržaja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893893"/>
            <a:ext cx="10515600" cy="902196"/>
          </a:xfrm>
          <a:prstGeom prst="rect">
            <a:avLst/>
          </a:prstGeom>
        </p:spPr>
      </p:pic>
      <p:sp>
        <p:nvSpPr>
          <p:cNvPr id="7" name="Elipsa 6"/>
          <p:cNvSpPr/>
          <p:nvPr/>
        </p:nvSpPr>
        <p:spPr>
          <a:xfrm>
            <a:off x="9504608" y="4675031"/>
            <a:ext cx="103031" cy="5151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ekstniOkvir 1"/>
          <p:cNvSpPr txBox="1"/>
          <p:nvPr/>
        </p:nvSpPr>
        <p:spPr>
          <a:xfrm>
            <a:off x="193182" y="1497876"/>
            <a:ext cx="4803822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 nešto više od 1 milijun aktivnih korisnika Facebook-a u Hrvatskoj 276.200 tisuća je u dobi od 13 do 17 godina što je 25.000 više nego što prema statističkim podacima ima djece u Hrvatskoj</a:t>
            </a:r>
          </a:p>
          <a:p>
            <a:pPr algn="ctr"/>
            <a:endParaRPr lang="hr-HR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r-HR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Kada djeca smiju imati FB profil?</a:t>
            </a:r>
          </a:p>
          <a:p>
            <a:pPr algn="ctr"/>
            <a:endParaRPr lang="hr-HR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r-HR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Ima li FB primjerene mehanizme za zaštitu djece?</a:t>
            </a:r>
            <a:endParaRPr lang="hr-HR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393" y="1561888"/>
            <a:ext cx="6644640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09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104140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Socijalne mreže – prijetnja i/ili mogućnost</a:t>
            </a:r>
            <a:endParaRPr lang="fr-BE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Rezervirano mjesto sadržaja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893893"/>
            <a:ext cx="10515600" cy="902196"/>
          </a:xfrm>
          <a:prstGeom prst="rect">
            <a:avLst/>
          </a:prstGeom>
        </p:spPr>
      </p:pic>
      <p:sp>
        <p:nvSpPr>
          <p:cNvPr id="7" name="Elipsa 6"/>
          <p:cNvSpPr/>
          <p:nvPr/>
        </p:nvSpPr>
        <p:spPr>
          <a:xfrm>
            <a:off x="9504608" y="4675031"/>
            <a:ext cx="103031" cy="5151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44" y="1146313"/>
            <a:ext cx="6399147" cy="480561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412" y="1146313"/>
            <a:ext cx="6399148" cy="480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104140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Socijalne mreže – prijetnja i/ili mogućnost</a:t>
            </a:r>
            <a:endParaRPr lang="fr-BE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Rezervirano mjesto sadržaja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893893"/>
            <a:ext cx="10515600" cy="902196"/>
          </a:xfrm>
          <a:prstGeom prst="rect">
            <a:avLst/>
          </a:prstGeom>
        </p:spPr>
      </p:pic>
      <p:sp>
        <p:nvSpPr>
          <p:cNvPr id="7" name="Elipsa 6"/>
          <p:cNvSpPr/>
          <p:nvPr/>
        </p:nvSpPr>
        <p:spPr>
          <a:xfrm>
            <a:off x="9504608" y="4675031"/>
            <a:ext cx="103031" cy="5151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276" y="1178426"/>
            <a:ext cx="8139448" cy="457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61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1681</TotalTime>
  <Words>1613</Words>
  <Application>Microsoft Office PowerPoint</Application>
  <PresentationFormat>Custom</PresentationFormat>
  <Paragraphs>243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    Sigurnost i zaštita djece i mladih na internetu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Lagana lozinka=lagan ulaz za hakere!  Nikako nemojte imati istu lozinku za različite račune  Najbolja lozinka uključuje brojeve, velika i mala slova i posebne znakove</vt:lpstr>
      <vt:lpstr>PowerPoint Presentation</vt:lpstr>
      <vt:lpstr>Neprofitna je organizacija osnovana 2006. godine u Osijeku po uzoru na slične organizacije u svijetu  U početku udruga je svoj rad usmjerila na  zaštitu djece od seksualnog iskorištavanja i zlostavljanja putem interneta  prevenciju širenja dječje pornografije i pedofilije i drugih oblika zlostavljanja vezanih uz uporabu interneta  Rad CNZD-a prate i podržavaju Pravobraniteljica za djecu, Ministarstvo socijalne politike i mladih, Ministarstvo znanosti, obrazovanja i športa, srodne organizacije, lokalna zajednica, mediji te neki gospodarski subjekti.</vt:lpstr>
      <vt:lpstr>„Safer Internet Centre Croatia:  Making internet a good and safe place” (CEF-TC-2014-1 005)  Projekt kojega financira Europska  unija iz programa  Connecting Europe Facility (CEF) Projekt se provodi pod pokroviteljstvom Innovation and Networks Executive Agency (INEA) na temelju ovlasti delegirane od strane Europske komisije </vt:lpstr>
      <vt:lpstr> Koordinator projekta:  Sveučilište J. J. Strossmayera Osijek, Filozofski fakultet   Partneri:  Centar za nestalu i zlostavljanu djecu, Osijek Terrakom d.o.o, Zagreb Grad Osijek </vt:lpstr>
      <vt:lpstr>Opći cilj projekta je uspostava Centra za sigurniji internet Hrvatske kako bi se postavile i proširile nacionalne platforme za pokretanje niza usluga za sigurniji internet  Specifični ciljevi projekta: 1. Razvoj Centra za podršku i informiranje djece, roditelja, učitelja i drugih koji rade s djecom o boljoj i sigurnijoj upotrebi interneta; razvoj i implementaciju alata i usluga osmišljenih kako bi dali djeci, mladima, roditeljima i učiteljima i ostalima alate, znanja i vještine za sigurnu navigaciju i kako bi bili informirani o mogućim rizicima </vt:lpstr>
      <vt:lpstr>2. Poboljšanje Helpline usluge za prijavljivanje i rješavanje štetnih kontakata (grooming), ponašanja (internetsko zlostavljanje-cyberbullying) i sadržaja 3. Uspostava Hotline usluge za primanje i izvještavanje te prikupljanje podataka o protuzakonitom online seksualnom zlostavljanju djeteta   KRAJNJI KORISNICI: djeca, njihovi roditelji, učitelja ali i drugi koji rade s djecom  </vt:lpstr>
      <vt:lpstr>  </vt:lpstr>
      <vt:lpstr>  </vt:lpstr>
      <vt:lpstr>  </vt:lpstr>
      <vt:lpstr>  </vt:lpstr>
      <vt:lpstr>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Centar za sigurniji internet</dc:creator>
  <cp:lastModifiedBy>Marina</cp:lastModifiedBy>
  <cp:revision>86</cp:revision>
  <cp:lastPrinted>2015-10-28T11:04:02Z</cp:lastPrinted>
  <dcterms:created xsi:type="dcterms:W3CDTF">2015-03-18T08:51:15Z</dcterms:created>
  <dcterms:modified xsi:type="dcterms:W3CDTF">2016-02-13T16:07:52Z</dcterms:modified>
</cp:coreProperties>
</file>